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68" r:id="rId6"/>
    <p:sldId id="271" r:id="rId7"/>
    <p:sldId id="267" r:id="rId8"/>
    <p:sldId id="258" r:id="rId9"/>
    <p:sldId id="256" r:id="rId10"/>
    <p:sldId id="259" r:id="rId11"/>
    <p:sldId id="260" r:id="rId12"/>
    <p:sldId id="262" r:id="rId13"/>
    <p:sldId id="263" r:id="rId14"/>
    <p:sldId id="277" r:id="rId15"/>
    <p:sldId id="278" r:id="rId16"/>
    <p:sldId id="279" r:id="rId17"/>
    <p:sldId id="275" r:id="rId18"/>
    <p:sldId id="264" r:id="rId19"/>
    <p:sldId id="265" r:id="rId20"/>
    <p:sldId id="269" r:id="rId21"/>
    <p:sldId id="270" r:id="rId22"/>
    <p:sldId id="272" r:id="rId23"/>
    <p:sldId id="273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EE08-2D2B-4169-9C0B-2702A2B70180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9F34-ACED-40EA-9AB1-FCD8ECE4E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41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EE08-2D2B-4169-9C0B-2702A2B70180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9F34-ACED-40EA-9AB1-FCD8ECE4E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85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EE08-2D2B-4169-9C0B-2702A2B70180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9F34-ACED-40EA-9AB1-FCD8ECE4E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158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58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95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13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66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72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13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80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71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EE08-2D2B-4169-9C0B-2702A2B70180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9F34-ACED-40EA-9AB1-FCD8ECE4E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184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80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268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725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9800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17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9526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0055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18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6478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3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EE08-2D2B-4169-9C0B-2702A2B70180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9F34-ACED-40EA-9AB1-FCD8ECE4E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0917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1756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686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8443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477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737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281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331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234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332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46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EE08-2D2B-4169-9C0B-2702A2B70180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9F34-ACED-40EA-9AB1-FCD8ECE4E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4621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4980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478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9159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768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7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EE08-2D2B-4169-9C0B-2702A2B70180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9F34-ACED-40EA-9AB1-FCD8ECE4E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2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EE08-2D2B-4169-9C0B-2702A2B70180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9F34-ACED-40EA-9AB1-FCD8ECE4E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87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EE08-2D2B-4169-9C0B-2702A2B70180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9F34-ACED-40EA-9AB1-FCD8ECE4E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79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EE08-2D2B-4169-9C0B-2702A2B70180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9F34-ACED-40EA-9AB1-FCD8ECE4E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82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EE08-2D2B-4169-9C0B-2702A2B70180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9F34-ACED-40EA-9AB1-FCD8ECE4E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5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AEE08-2D2B-4169-9C0B-2702A2B70180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D9F34-ACED-40EA-9AB1-FCD8ECE4E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9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12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7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F26F-6D02-4421-B997-F5CFDA9B99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9103-9E57-4A5C-8E41-E1914E257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4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monitoring.spbcokoit.ru/library/104/10112/book" TargetMode="Externa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monitoring.spbcokoit.ru/library/104/10112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6291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общешкольного родительского комитета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Гимназии 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441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декабря 2019 года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148" y="137786"/>
            <a:ext cx="4467225" cy="73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51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391559"/>
              </p:ext>
            </p:extLst>
          </p:nvPr>
        </p:nvGraphicFramePr>
        <p:xfrm>
          <a:off x="1919536" y="188640"/>
          <a:ext cx="8229600" cy="6583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3849591608"/>
                    </a:ext>
                  </a:extLst>
                </a:gridCol>
                <a:gridCol w="4845224">
                  <a:extLst>
                    <a:ext uri="{9D8B030D-6E8A-4147-A177-3AD203B41FA5}">
                      <a16:colId xmlns:a16="http://schemas.microsoft.com/office/drawing/2014/main" val="3211321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ПРОФИЛЬ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ПРЕДМЕТЫ</a:t>
                      </a:r>
                      <a:r>
                        <a:rPr lang="ru-RU" sz="3200" baseline="0" dirty="0" smtClean="0"/>
                        <a:t> (УГЛ. УРОВНЯ)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846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8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Естественнонаучный 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Химия, биология, математика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804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altLang="ru-RU" sz="28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Гуманитарный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Литература, история, обществознание (русский язык)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597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8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Социально-экономический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Математика, обществознание, экономика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218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altLang="ru-RU" sz="28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Технологический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Математика, физика, информатика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045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altLang="ru-RU" sz="28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Универсальный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предметы на базовом уровне, но можно выбрать профильный предмет (по запросу обучающегося)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779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1521" y="646848"/>
            <a:ext cx="1045741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индивидуального проекта </a:t>
            </a:r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классе</a:t>
            </a:r>
            <a:b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– 23 руководителя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261" y="6274235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01398"/>
              </p:ext>
            </p:extLst>
          </p:nvPr>
        </p:nvGraphicFramePr>
        <p:xfrm>
          <a:off x="288323" y="263611"/>
          <a:ext cx="11458834" cy="5977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2576">
                  <a:extLst>
                    <a:ext uri="{9D8B030D-6E8A-4147-A177-3AD203B41FA5}">
                      <a16:colId xmlns:a16="http://schemas.microsoft.com/office/drawing/2014/main" val="2418644468"/>
                    </a:ext>
                  </a:extLst>
                </a:gridCol>
              </a:tblGrid>
              <a:tr h="5872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МЕРОПРИЯТИЯ</a:t>
                      </a:r>
                      <a:r>
                        <a:rPr lang="ru-RU" sz="3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extLst>
                  <a:ext uri="{0D108BD9-81ED-4DB2-BD59-A6C34878D82A}">
                    <a16:rowId xmlns:a16="http://schemas.microsoft.com/office/drawing/2014/main" val="2281540676"/>
                  </a:ext>
                </a:extLst>
              </a:tr>
              <a:tr h="1541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01.12 – 06.12</a:t>
                      </a:r>
                      <a:endParaRPr lang="ru-RU" sz="28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Промежуточный контроль состояния и коррекция проектных  и исследовательских работ. </a:t>
                      </a:r>
                      <a:r>
                        <a:rPr lang="ru-RU" sz="28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Паспорта проекта.</a:t>
                      </a:r>
                      <a:endParaRPr lang="ru-RU" sz="2800" b="1" i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extLst>
                  <a:ext uri="{0D108BD9-81ED-4DB2-BD59-A6C34878D82A}">
                    <a16:rowId xmlns:a16="http://schemas.microsoft.com/office/drawing/2014/main" val="1736844068"/>
                  </a:ext>
                </a:extLst>
              </a:tr>
              <a:tr h="1027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07.12 – 10.01</a:t>
                      </a:r>
                      <a:endParaRPr lang="ru-RU" sz="28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проектного/исследовательского проекта согласно составленному плану.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extLst>
                  <a:ext uri="{0D108BD9-81ED-4DB2-BD59-A6C34878D82A}">
                    <a16:rowId xmlns:a16="http://schemas.microsoft.com/office/drawing/2014/main" val="125039137"/>
                  </a:ext>
                </a:extLst>
              </a:tr>
              <a:tr h="10276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11.01 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2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31.01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</a:t>
                      </a: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продукта. Подготовка работы к защите.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extLst>
                  <a:ext uri="{0D108BD9-81ED-4DB2-BD59-A6C34878D82A}">
                    <a16:rowId xmlns:a16="http://schemas.microsoft.com/office/drawing/2014/main" val="2524405538"/>
                  </a:ext>
                </a:extLst>
              </a:tr>
              <a:tr h="1541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20.01 -31.01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руководителем письменной части работы</a:t>
                      </a: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Получение от руководителя проекта допуска работы к защите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681871"/>
              </p:ext>
            </p:extLst>
          </p:nvPr>
        </p:nvGraphicFramePr>
        <p:xfrm>
          <a:off x="356099" y="436268"/>
          <a:ext cx="11454937" cy="390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3026">
                  <a:extLst>
                    <a:ext uri="{9D8B030D-6E8A-4147-A177-3AD203B41FA5}">
                      <a16:colId xmlns:a16="http://schemas.microsoft.com/office/drawing/2014/main" val="1492510056"/>
                    </a:ext>
                  </a:extLst>
                </a:gridCol>
                <a:gridCol w="9761911">
                  <a:extLst>
                    <a:ext uri="{9D8B030D-6E8A-4147-A177-3AD203B41FA5}">
                      <a16:colId xmlns:a16="http://schemas.microsoft.com/office/drawing/2014/main" val="184083819"/>
                    </a:ext>
                  </a:extLst>
                </a:gridCol>
              </a:tblGrid>
              <a:tr h="3232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01.02 </a:t>
                      </a:r>
                      <a:r>
                        <a:rPr lang="ru-RU" sz="3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3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05.02</a:t>
                      </a:r>
                      <a:endParaRPr lang="ru-RU" sz="3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экспертизы письменной части проектов и исследовательских работ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extLst>
                  <a:ext uri="{0D108BD9-81ED-4DB2-BD59-A6C34878D82A}">
                    <a16:rowId xmlns:a16="http://schemas.microsoft.com/office/drawing/2014/main" val="567333137"/>
                  </a:ext>
                </a:extLst>
              </a:tr>
              <a:tr h="4512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06.02 </a:t>
                      </a:r>
                      <a:r>
                        <a:rPr lang="ru-RU" sz="3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13.02. </a:t>
                      </a:r>
                      <a:endParaRPr lang="ru-RU" sz="3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проектов с учетом замечаний и предложений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 формы презентации работы.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extLst>
                  <a:ext uri="{0D108BD9-81ED-4DB2-BD59-A6C34878D82A}">
                    <a16:rowId xmlns:a16="http://schemas.microsoft.com/office/drawing/2014/main" val="408255806"/>
                  </a:ext>
                </a:extLst>
              </a:tr>
              <a:tr h="3232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13.02 </a:t>
                      </a:r>
                      <a:r>
                        <a:rPr lang="ru-RU" sz="3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22.02.</a:t>
                      </a:r>
                      <a:endParaRPr lang="ru-RU" sz="3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проектов и исследований.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extLst>
                  <a:ext uri="{0D108BD9-81ED-4DB2-BD59-A6C34878D82A}">
                    <a16:rowId xmlns:a16="http://schemas.microsoft.com/office/drawing/2014/main" val="3448041282"/>
                  </a:ext>
                </a:extLst>
              </a:tr>
              <a:tr h="3232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23.02 </a:t>
                      </a:r>
                      <a:r>
                        <a:rPr lang="ru-RU" sz="3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28.02.</a:t>
                      </a:r>
                      <a:endParaRPr lang="ru-RU" sz="3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 проведения и анализ результатов защиты ИП.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extLst>
                  <a:ext uri="{0D108BD9-81ED-4DB2-BD59-A6C34878D82A}">
                    <a16:rowId xmlns:a16="http://schemas.microsoft.com/office/drawing/2014/main" val="140844770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157" y="6311813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6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709" y="365126"/>
            <a:ext cx="5607170" cy="6320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1069" y="99119"/>
            <a:ext cx="5418326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работы </a:t>
            </a:r>
            <a:b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исследователя: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ОПРЕДЕЛИМ ТЕМУ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ОПРЕДЕЛИМ ЦЕЛЬ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ОПРЕДЕЛИМ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</a:p>
          <a:p>
            <a:pPr lvl="0"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ОПРЕДЕЛИМ ГИПОТЕЗУ</a:t>
            </a:r>
          </a:p>
          <a:p>
            <a:pPr lvl="0"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ОПРЕДЕЛИМ ЗАДАЧИ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/>
              <a:t/>
            </a:r>
            <a:br>
              <a:rPr lang="ru-RU" b="1" dirty="0"/>
            </a:br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88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Самоподготовка в ГПД 1-4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классов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самоподготовки: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время;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ГПД 1-ых классов вместо самоподготовки: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ематические занятия;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еседы (правила безопасного поведения, охрана здоровья и т.д.)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475" y="6308727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13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курса ОРКСЭ в 3-х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693603"/>
              </p:ext>
            </p:extLst>
          </p:nvPr>
        </p:nvGraphicFramePr>
        <p:xfrm>
          <a:off x="609599" y="992776"/>
          <a:ext cx="10441577" cy="5051154"/>
        </p:xfrm>
        <a:graphic>
          <a:graphicData uri="http://schemas.openxmlformats.org/drawingml/2006/table">
            <a:tbl>
              <a:tblPr firstRow="1" firstCol="1" bandRow="1"/>
              <a:tblGrid>
                <a:gridCol w="10441577">
                  <a:extLst>
                    <a:ext uri="{9D8B030D-6E8A-4147-A177-3AD203B41FA5}">
                      <a16:colId xmlns:a16="http://schemas.microsoft.com/office/drawing/2014/main" val="1789430506"/>
                    </a:ext>
                  </a:extLst>
                </a:gridCol>
              </a:tblGrid>
              <a:tr h="715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модуля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446414"/>
                  </a:ext>
                </a:extLst>
              </a:tr>
              <a:tr h="761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«Основы мировых религиозных культур»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642317"/>
                  </a:ext>
                </a:extLst>
              </a:tr>
              <a:tr h="715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«Основы светской этики»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352481"/>
                  </a:ext>
                </a:extLst>
              </a:tr>
              <a:tr h="715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«Основы православной культуры»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547932"/>
                  </a:ext>
                </a:extLst>
              </a:tr>
              <a:tr h="715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«Основы исламской культуры»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543094"/>
                  </a:ext>
                </a:extLst>
              </a:tr>
              <a:tr h="715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«Основы буддийской культуры»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117979"/>
                  </a:ext>
                </a:extLst>
              </a:tr>
              <a:tr h="715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«Основы иудейской культуры»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453339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475" y="6387091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313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095" y="303416"/>
            <a:ext cx="10972800" cy="6055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разрешению конфликтных ситуаций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урегулированию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споров:</a:t>
            </a:r>
          </a:p>
          <a:p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://gymnasium441.ru/index.php/roditelyam/komissiya-po-uregulirovaniyu-sporov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медиации: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https://gymnasium441.ru/index.php/vospitatelnaya-rabota/sluzhba-mediatsii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053" y="6359236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950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978" y="270165"/>
            <a:ext cx="10972800" cy="6346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Новогодних праздниках: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декабря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 классам – «Снежная королева» (Новогодняя сказка)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«Наш веселый Новый Год!» – выступления 5-6 классов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«Наш веселый Новый Год!» – выступления 7-8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для 9-11 классов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«Снежная королева» (современная обработка)</a:t>
            </a:r>
          </a:p>
          <a:p>
            <a:pPr marL="0" indent="0">
              <a:buNone/>
            </a:pPr>
            <a:endParaRPr lang="ru-RU" b="1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053" y="6189741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82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033" y="112223"/>
            <a:ext cx="10972800" cy="6463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решения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сведения родителей аналитическую информацию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включении гимназии в сотню школ с высокими образовательными результатами и достижениями обучающихся</a:t>
            </a:r>
            <a:r>
              <a:rPr lang="en-US" dirty="0" smtClean="0">
                <a:hlinkClick r:id="rId2"/>
              </a:rPr>
              <a:t> </a:t>
            </a:r>
            <a:r>
              <a:rPr lang="en-US" dirty="0">
                <a:hlinkClick r:id="rId2"/>
              </a:rPr>
              <a:t>https://monitoring.spbcokoit.ru/library/104/10112/book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информацию до сведения родителей о правилах эвакуации при возникновении ЧС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сведения родителей информацию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датах проведения ГИА, сайтах информационной поддержки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до сведения родителей информацию об организации профильного обучения в 10 классах в связи с введением ФГОС СОО.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родителей учащихся 9 классов о сроках подготовки и защиты проекта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до сведения родителей о необходимости вести Портфолио обучающегося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Напомнить родителям о режиме работы ГПД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родителей с курсами ОРКИСЭ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949" y="6148177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57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207" y="107431"/>
            <a:ext cx="10565477" cy="923347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дня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" y="733246"/>
            <a:ext cx="1087304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ОО по высоким образовательным результатам и достижениям обучающихся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действия при эвакуации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ФГОС в 10 классах в 2020-2021 годах</a:t>
            </a:r>
          </a:p>
          <a:p>
            <a:pPr marL="342900" indent="-342900">
              <a:buFontTx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посещаемостью дополнительных занятий учащимися 9, 11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</a:p>
          <a:p>
            <a:pPr marL="342900" indent="-342900">
              <a:buFontTx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индивидуального проекта в 9 классе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Самоподготовка в ГПД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Выбор курса ОРКСЭ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Комиссии по разрешению конфликтных ситуаций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нешний вид обучающихся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935" y="96489"/>
            <a:ext cx="44672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53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349" y="295103"/>
            <a:ext cx="10972800" cy="6105697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Напомнить родителям о работе Комиссии по урегулированию споров и службе медиации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Сообщить родителям о датах проведения Новогодних спектаклей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классных праздников в гимназии учитывать, что «Чаепития в классах» запрещены приказом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527" y="6299287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8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692" y="149629"/>
            <a:ext cx="1176250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Санкт-Петербургская региональная система оценки качества образования</a:t>
            </a:r>
          </a:p>
          <a:p>
            <a:endParaRPr lang="ru-RU" u="sng" dirty="0" smtClean="0">
              <a:hlinkClick r:id="rId2"/>
            </a:endParaRPr>
          </a:p>
          <a:p>
            <a:endParaRPr lang="ru-RU" u="sng" dirty="0">
              <a:hlinkClick r:id="rId2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Рейтинг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образовательных организаций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высоким образовательным результатам и достижениям обучающихся в 2019 году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 № 441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вошла в 105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Санкт-Петербурга,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набравших наибольшее количество баллов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845" y="6073818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24364" cy="63613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(резервный день) –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февраля 2020 г.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на ЕГЭ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 февраля 2020 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209" y="6299287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6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778" y="289969"/>
            <a:ext cx="11211838" cy="647408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 в 9 классе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февраля 2020 г.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на ОГЭ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 марта 2020 г.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новых КИМ (ОГЭ) –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– март 2020 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261" y="6336865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41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3611" y="1200792"/>
            <a:ext cx="4885038" cy="74333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https://www.ege.spb.ru/</a:t>
            </a:r>
            <a:endParaRPr lang="ru-RU" sz="3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6590" t="6439" r="17463" b="4790"/>
          <a:stretch/>
        </p:blipFill>
        <p:spPr>
          <a:xfrm>
            <a:off x="321918" y="2017175"/>
            <a:ext cx="5167824" cy="4037636"/>
          </a:xfrm>
          <a:prstGeom prst="rect">
            <a:avLst/>
          </a:prstGeom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978243" y="282273"/>
            <a:ext cx="10515600" cy="743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Информационная поддержка</a:t>
            </a:r>
            <a:endParaRPr lang="ru-RU" b="1" dirty="0"/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6608805" y="1273838"/>
            <a:ext cx="5245444" cy="743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https://gymnasium441.ru/index.php/oge9</a:t>
            </a:r>
            <a:endParaRPr lang="ru-RU" sz="36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372" y="2017175"/>
            <a:ext cx="5836976" cy="39710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993" y="6284100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18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195" y="2350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ФГОС в 10 классе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31" y="6324339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92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47373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2268539" y="318287"/>
            <a:ext cx="7726362" cy="86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ФГОС СОО </a:t>
            </a:r>
            <a:br>
              <a:rPr lang="ru-RU" alt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Учебным планам профилей обучения</a:t>
            </a:r>
            <a:endParaRPr lang="ru-RU" alt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Объект 1"/>
          <p:cNvSpPr>
            <a:spLocks noGrp="1"/>
          </p:cNvSpPr>
          <p:nvPr>
            <p:ph idx="1"/>
          </p:nvPr>
        </p:nvSpPr>
        <p:spPr>
          <a:xfrm>
            <a:off x="374072" y="1557337"/>
            <a:ext cx="11688491" cy="5156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i="1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alt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 обеспечивает реализацию </a:t>
            </a:r>
          </a:p>
          <a:p>
            <a:pPr algn="ctr">
              <a:buNone/>
            </a:pPr>
            <a:r>
              <a:rPr lang="ru-RU" alt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планов </a:t>
            </a:r>
            <a:r>
              <a:rPr lang="ru-RU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или нескольких </a:t>
            </a:r>
            <a:r>
              <a:rPr lang="ru-RU" alt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профилей обучения из</a:t>
            </a:r>
            <a:r>
              <a:rPr lang="ru-RU" alt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</a:t>
            </a:r>
          </a:p>
          <a:p>
            <a:pPr marL="1436688">
              <a:buFontTx/>
              <a:buChar char="•"/>
            </a:pPr>
            <a:r>
              <a:rPr lang="ru-RU" alt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Естественнонаучный </a:t>
            </a:r>
            <a:endParaRPr lang="ru-RU" alt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6688">
              <a:buFontTx/>
              <a:buChar char="•"/>
            </a:pPr>
            <a:r>
              <a:rPr lang="ru-RU" alt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Гуманитарный</a:t>
            </a:r>
          </a:p>
          <a:p>
            <a:pPr marL="1436688">
              <a:buFontTx/>
              <a:buChar char="•"/>
            </a:pPr>
            <a:r>
              <a:rPr lang="ru-RU" alt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Социально-экономический</a:t>
            </a:r>
          </a:p>
          <a:p>
            <a:pPr marL="1436688">
              <a:buFontTx/>
              <a:buChar char="•"/>
            </a:pPr>
            <a:r>
              <a:rPr lang="ru-RU" alt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</a:t>
            </a:r>
          </a:p>
          <a:p>
            <a:pPr marL="1436688">
              <a:buFontTx/>
              <a:buChar char="•"/>
            </a:pPr>
            <a:r>
              <a:rPr lang="ru-RU" alt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371" y="6343923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2782888" y="333375"/>
            <a:ext cx="7726362" cy="8636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учебные предметы </a:t>
            </a:r>
            <a:br>
              <a:rPr lang="ru-RU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любого профиля</a:t>
            </a:r>
          </a:p>
        </p:txBody>
      </p:sp>
      <p:sp>
        <p:nvSpPr>
          <p:cNvPr id="8195" name="Объект 1"/>
          <p:cNvSpPr>
            <a:spLocks noGrp="1"/>
          </p:cNvSpPr>
          <p:nvPr>
            <p:ph idx="1"/>
          </p:nvPr>
        </p:nvSpPr>
        <p:spPr>
          <a:xfrm>
            <a:off x="2668044" y="1530350"/>
            <a:ext cx="8818323" cy="5327650"/>
          </a:xfrm>
        </p:spPr>
        <p:txBody>
          <a:bodyPr>
            <a:noAutofit/>
          </a:bodyPr>
          <a:lstStyle/>
          <a:p>
            <a:pPr>
              <a:buFontTx/>
              <a:buChar char="•"/>
            </a:pP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>
              <a:buFontTx/>
              <a:buChar char="•"/>
            </a:pP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  <a:p>
            <a:pPr>
              <a:buFontTx/>
              <a:buChar char="•"/>
            </a:pP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</a:t>
            </a:r>
          </a:p>
          <a:p>
            <a:pPr>
              <a:buFontTx/>
              <a:buChar char="•"/>
            </a:pP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  <a:p>
            <a:pPr>
              <a:buFontTx/>
              <a:buChar char="•"/>
            </a:pP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>
              <a:buFontTx/>
              <a:buChar char="•"/>
            </a:pP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Астрономия (11 класс)</a:t>
            </a:r>
          </a:p>
          <a:p>
            <a:pPr>
              <a:buFontTx/>
              <a:buChar char="•"/>
            </a:pP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</a:t>
            </a:r>
          </a:p>
          <a:p>
            <a:pPr>
              <a:buFontTx/>
              <a:buChar char="•"/>
            </a:pP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безопасности жизнедеятельности</a:t>
            </a:r>
          </a:p>
          <a:p>
            <a:pPr marL="0" indent="0">
              <a:buNone/>
            </a:pPr>
            <a:r>
              <a:rPr lang="ru-RU" alt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ИНДИВИДУАЛЬНЫЙ ПРОЕКТ</a:t>
            </a:r>
          </a:p>
          <a:p>
            <a:pPr>
              <a:buFontTx/>
              <a:buChar char="•"/>
            </a:pPr>
            <a:endParaRPr lang="ru-RU" altLang="ru-RU" dirty="0">
              <a:solidFill>
                <a:srgbClr val="00B05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072" y="6430810"/>
            <a:ext cx="2946355" cy="4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8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598</Words>
  <Application>Microsoft Office PowerPoint</Application>
  <PresentationFormat>Широкоэкранный</PresentationFormat>
  <Paragraphs>137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1_Тема Office</vt:lpstr>
      <vt:lpstr>2_Тема Office</vt:lpstr>
      <vt:lpstr>3_Тема Office</vt:lpstr>
      <vt:lpstr>Заседание общешкольного родительского комитета ГБОУ Гимназии №441     12 декабря 2019 года Санкт-Петербург</vt:lpstr>
      <vt:lpstr>Повестка дня</vt:lpstr>
      <vt:lpstr>Презентация PowerPoint</vt:lpstr>
      <vt:lpstr>Государственная итоговая аттестация   Итоговое сочинение (резервный день) –  5 февраля 2020 г.  Подача заявлений на ЕГЭ до 1 февраля 2020 г.</vt:lpstr>
      <vt:lpstr>Итоговое собеседование в 9 классе  12 февраля 2020 г.  Подача заявлений на ОГЭ до 1 марта 2020 г.  Апробация новых КИМ (ОГЭ) –  январь – март 2020 г.</vt:lpstr>
      <vt:lpstr>https://www.ege.spb.ru/</vt:lpstr>
      <vt:lpstr>Введение ФГОС в 10 классе</vt:lpstr>
      <vt:lpstr>Требования ФГОС СОО  к Учебным планам профилей обучения</vt:lpstr>
      <vt:lpstr>Обязательные учебные предметы  для любого профиля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Самоподготовка в ГПД 1-4 классов</vt:lpstr>
      <vt:lpstr>Выбор курса ОРКСЭ в 3-х классах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(резервный день) –  5 февраля 2020 г.  Подача заявлений на ЕГЭ –  до 1 февраля 2020 г.</dc:title>
  <dc:creator>Татьяна М. Шангина</dc:creator>
  <cp:lastModifiedBy>Нина И. Кулагина</cp:lastModifiedBy>
  <cp:revision>34</cp:revision>
  <dcterms:created xsi:type="dcterms:W3CDTF">2019-12-09T06:23:44Z</dcterms:created>
  <dcterms:modified xsi:type="dcterms:W3CDTF">2019-12-12T13:50:34Z</dcterms:modified>
</cp:coreProperties>
</file>