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7" r:id="rId4"/>
    <p:sldId id="268" r:id="rId5"/>
    <p:sldId id="271" r:id="rId6"/>
    <p:sldId id="280" r:id="rId7"/>
    <p:sldId id="281" r:id="rId8"/>
    <p:sldId id="283" r:id="rId9"/>
    <p:sldId id="285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1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5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58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5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9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1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66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72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13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80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84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8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7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73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28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33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23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33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4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9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91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47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15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76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46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2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7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9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2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EE08-2D2B-4169-9C0B-2702A2B70180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9F34-ACED-40EA-9AB1-FCD8ECE4E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2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F26F-6D02-4421-B997-F5CFDA9B99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9103-9E57-4A5C-8E41-E1914E2578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gymnasium441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dopolnitelmznoe_obrazovanie/" TargetMode="External"/><Relationship Id="rId2" Type="http://schemas.openxmlformats.org/officeDocument/2006/relationships/hyperlink" Target="https://pandia.ru/text/category/finansovo_hazyajstvennaya_deyatelmznostm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29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общешкольного родительского комитета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Гимназии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441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февраля 2020 года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48" y="137786"/>
            <a:ext cx="4467225" cy="73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206062"/>
            <a:ext cx="9105363" cy="662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30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716" y="2509311"/>
            <a:ext cx="8589975" cy="4015381"/>
          </a:xfrm>
          <a:prstGeom prst="rect">
            <a:avLst/>
          </a:prstGeom>
        </p:spPr>
      </p:pic>
      <p:pic>
        <p:nvPicPr>
          <p:cNvPr id="5" name="Picture 2" descr="Картинки по запросу снюс 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34" y="0"/>
            <a:ext cx="4658485" cy="300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65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497" y="0"/>
            <a:ext cx="4068479" cy="308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8200" y="2163652"/>
            <a:ext cx="7391400" cy="518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Однако появилась альтернатива: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безтабачная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 смесь с добавлением никотина, которая не подпадает под закон и продается без ограничений. Это могут быть как пакетики со смесью, так и леденцы, пастилки. Неофициально их также называют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снюсом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77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53792"/>
            <a:ext cx="6963177" cy="863846"/>
          </a:xfrm>
        </p:spPr>
        <p:txBody>
          <a:bodyPr>
            <a:normAutofit fontScale="90000"/>
          </a:bodyPr>
          <a:lstStyle/>
          <a:p>
            <a:r>
              <a:rPr lang="ru-RU" sz="4000" b="1" i="1" u="sng" dirty="0">
                <a:solidFill>
                  <a:srgbClr val="F79646">
                    <a:lumMod val="75000"/>
                  </a:srgbClr>
                </a:solidFill>
              </a:rPr>
              <a:t>В чем опасность </a:t>
            </a:r>
            <a:r>
              <a:rPr lang="ru-RU" sz="4000" b="1" i="1" u="sng" dirty="0" err="1">
                <a:solidFill>
                  <a:srgbClr val="F79646">
                    <a:lumMod val="75000"/>
                  </a:srgbClr>
                </a:solidFill>
              </a:rPr>
              <a:t>никотиносодержащих</a:t>
            </a:r>
            <a:r>
              <a:rPr lang="ru-RU" sz="4000" b="1" i="1" u="sng" dirty="0">
                <a:solidFill>
                  <a:srgbClr val="F79646">
                    <a:lumMod val="75000"/>
                  </a:srgbClr>
                </a:solidFill>
              </a:rPr>
              <a:t> леденцов</a:t>
            </a:r>
            <a:endParaRPr lang="ru-RU" b="1" i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45" y="274638"/>
            <a:ext cx="2904647" cy="193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28789" y="2207549"/>
            <a:ext cx="11140225" cy="39186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со слюной никотин в высоких концентрациях очень быстро попадает в кровь и в мозг. Один мешочек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содержит около 40 мг никотина, такую же дозу можно получить, выкурив одновременно две пачки традиционных сигарет. Это очень большая доза, которая может привести к острому отравлению никотином, а впоследствии — к судорогам и нарушению дыхания.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привыкание. "Неважно, как он [никотин] принимается — через курительный табак, жевательный, сосательный, 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электронные средства доставки никотина. Это все равно никотин,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нейротоксин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вызывает зависимость"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i="1" u="sng" dirty="0">
                <a:solidFill>
                  <a:prstClr val="black"/>
                </a:solidFill>
                <a:ea typeface="+mn-ea"/>
                <a:cs typeface="+mn-cs"/>
              </a:rPr>
              <a:t>Последствия употребления </a:t>
            </a:r>
            <a:r>
              <a:rPr lang="ru-RU" sz="3600" b="1" i="1" u="sng" dirty="0" err="1">
                <a:solidFill>
                  <a:prstClr val="black"/>
                </a:solidFill>
                <a:ea typeface="+mn-ea"/>
                <a:cs typeface="+mn-cs"/>
              </a:rPr>
              <a:t>снюса</a:t>
            </a:r>
            <a:r>
              <a:rPr lang="ru-RU" sz="3600" b="1" i="1" u="sng" dirty="0">
                <a:solidFill>
                  <a:prstClr val="black"/>
                </a:solidFill>
                <a:ea typeface="+mn-ea"/>
                <a:cs typeface="+mn-cs"/>
              </a:rPr>
              <a:t> в подростковом возрасте крайне опасны</a:t>
            </a:r>
            <a:r>
              <a:rPr lang="ru-RU" sz="3600" b="1" i="1" u="sng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endParaRPr lang="ru-RU" sz="3600" b="1" i="1" u="sng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09600" y="1584101"/>
            <a:ext cx="8920766" cy="45420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агрессивность и возбудимость;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когнитивных процессов;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памяти и концентрации внимания;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риск развития онкологических заболеваний, прежде всего желудка, печени, полости рта;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устойчивости к инфекционным заболеваниям.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все подростки, впервые использовавшие табак в виде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снюса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течение ближайших четырёх лет становятся курильщиками сигарет.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945" y="1117130"/>
            <a:ext cx="2376264" cy="178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9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0" y="0"/>
            <a:ext cx="8822028" cy="66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6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Что делают власти, чтобы контролировать распространение </a:t>
            </a:r>
            <a:r>
              <a:rPr lang="ru-RU" b="1" i="1" u="sng" dirty="0" err="1" smtClean="0"/>
              <a:t>снюса</a:t>
            </a:r>
            <a:endParaRPr lang="ru-RU" b="1" i="1" u="sng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в Госдуму поступил законопроект о запрете на торговлю любыми сосательными и жевательными смесями, содержащими никотин, а также об ужесточении административной ответственности в случае нарушения.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регионах борются с никотиновой модой на своем уровне. Так, в Пензенской области разработан законопроект, запрещающий продажу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несовершеннолетним, за нарушение предусмотрен штраф от 2 тыс. до 4 тыс. рублей для физических лиц и от 100 тыс. до 200 тыс. рублей —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юрлиц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4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48" y="503795"/>
            <a:ext cx="10972800" cy="6105697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90" y="503795"/>
            <a:ext cx="2946355" cy="42719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18908" y="313480"/>
            <a:ext cx="11304802" cy="5763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i="1" u="sng" dirty="0"/>
              <a:t>Проект решения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родителей  информацию о правилах поведения обучающихся в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информацию до сведения родителей о требованиях к внешнему виду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сведения родителей информацию о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комиссии по контролю за  работой столовой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родителей информацию о результатах работы финансовой деятельности гимназии за 2019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://gymnasium441.ru/files_gbou/145/fhd19.pdf</a:t>
            </a:r>
            <a:endParaRPr lang="ru-RU" sz="3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сведения родителей информацию о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снюсах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мерах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родителям о работе Комиссии по урегулированию споров и службе медиации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8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06" y="1000991"/>
            <a:ext cx="10565477" cy="92334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720" y="1462664"/>
            <a:ext cx="108730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Внешний вид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 правила поведения в ОУ.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работы столовой.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финансово-хозяйственной деятельности за 2019, отчет о привлечении и расходовании дополнительных финансовых средств от приносящей доход деятельности за 2019 год.</a:t>
            </a:r>
          </a:p>
          <a:p>
            <a:pPr marL="342900" indent="-342900">
              <a:buAutoNum type="arabicPeriod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Снюс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меры предосторожности и профилактики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35" y="96489"/>
            <a:ext cx="44672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33" y="954675"/>
            <a:ext cx="1176250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внешнему виду обучающихся гимназии</a:t>
            </a:r>
            <a:endParaRPr lang="ru-R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/>
          </a:p>
          <a:p>
            <a:pPr algn="ctr"/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внешнему виду обучающихся утверждены и прописаны положением «О школьной форме и внешнем виде обучающихся образовательного учреждения» </a:t>
            </a:r>
          </a:p>
          <a:p>
            <a:pPr algn="ctr"/>
            <a:r>
              <a:rPr lang="en-US" sz="2400" dirty="0">
                <a:hlinkClick r:id="rId2"/>
              </a:rPr>
              <a:t>https://gymnasium441.ru/</a:t>
            </a:r>
            <a:r>
              <a:rPr lang="ru-RU" sz="2400" u="sng" dirty="0" smtClean="0"/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и одежда обучающихся должны соответствовать общепринятым нормам делового стиля, исключать вызывающие детали.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845" y="6073818"/>
            <a:ext cx="2946355" cy="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775" y="-204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Примерные требования к школьной форме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7101" y="1278732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dirty="0" smtClean="0"/>
              <a:t>Мальчики, юноши</a:t>
            </a:r>
            <a:endParaRPr lang="ru-RU" sz="4400" i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230754"/>
            <a:ext cx="5045623" cy="4469303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одежды – деловой, классический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«двойка» или «Тройка»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Цвет: темно-синий, синий, черный, однотонный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Сорочка (рубашка), однотонная, белого или черного цвета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Обувь не спортивная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 или косынка с символикой гимназии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4400" i="1" u="sng" dirty="0" smtClean="0"/>
              <a:t>Девочки, девушки</a:t>
            </a:r>
            <a:endParaRPr lang="ru-RU" sz="4400" i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02644"/>
            <a:ext cx="5340927" cy="4530912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одежды – деловой,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Пиджак и платье или пиджак и юбка (длина не больше 10 см от колена); цвет – темно-синий, синий, черный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Сорочка (рубашка) или блуза однотонная, белого или черного цвета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Каблук 5 см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Галстук или косынка с символикой гимназии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/>
              <a:t> </a:t>
            </a:r>
          </a:p>
          <a:p>
            <a:endParaRPr lang="ru-RU" sz="2200" dirty="0"/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0094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695" y="66502"/>
            <a:ext cx="11596254" cy="2049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/>
              <a:t>Отчет о </a:t>
            </a:r>
            <a:r>
              <a:rPr lang="ru-RU" sz="4000" b="1" i="1" u="sng" dirty="0">
                <a:hlinkClick r:id="rId2" tooltip="Финансово-хазяйственная деятельность"/>
              </a:rPr>
              <a:t>финансово-хозяйственной деятельности</a:t>
            </a:r>
            <a:r>
              <a:rPr lang="ru-RU" sz="4000" b="1" i="1" u="sng" dirty="0"/>
              <a:t> </a:t>
            </a:r>
            <a:br>
              <a:rPr lang="ru-RU" sz="4000" b="1" i="1" u="sng" dirty="0"/>
            </a:br>
            <a:r>
              <a:rPr lang="ru-RU" sz="4000" b="1" i="1" u="sng" dirty="0"/>
              <a:t>ГБОУ Гимназия № 441 Фрунзенского района Санкт-Петербурга за 2019 </a:t>
            </a:r>
            <a:r>
              <a:rPr lang="ru-RU" sz="4000" b="1" i="1" u="sng" dirty="0" smtClean="0"/>
              <a:t>год</a:t>
            </a:r>
            <a:br>
              <a:rPr lang="ru-RU" sz="4000" b="1" i="1" u="sng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://gymnasium441.ru/files_gbou/145/fhd19.pdf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895" y="2315022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денежных средств, подлежащих размещению на поставку товаров, выполнение работ, оказание услуг в 2019 году составил 21 711 970,94 рублей.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загружена на 100 % от проектной мощности. Помещения полностью используются в первой смене. Во вторую половине дня ряд кабинетов используется для ведения внеурочных занятий, групп продленного дня, кружков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Дополнительное образование"/>
              </a:rPr>
              <a:t>дополнительного 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счет ставок учреждения).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781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2" y="412124"/>
            <a:ext cx="9968248" cy="6130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246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944" y="0"/>
            <a:ext cx="10831132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поступлений денежных </a:t>
            </a:r>
            <a:r>
              <a:rPr lang="ru-RU" sz="32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и 2019 годах: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" y="1146210"/>
            <a:ext cx="10264461" cy="548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752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86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sz="5300" b="1" i="1" u="sng" dirty="0" smtClean="0"/>
              <a:t>Что </a:t>
            </a:r>
            <a:r>
              <a:rPr lang="ru-RU" sz="5300" b="1" i="1" u="sng" dirty="0"/>
              <a:t>такое </a:t>
            </a:r>
            <a:r>
              <a:rPr lang="ru-RU" sz="5300" b="1" i="1" u="sng" dirty="0" err="1" smtClean="0"/>
              <a:t>снюс</a:t>
            </a:r>
            <a:r>
              <a:rPr lang="ru-RU" sz="5300" b="1" i="1" u="sng" dirty="0" smtClean="0"/>
              <a:t>?</a:t>
            </a:r>
            <a:r>
              <a:rPr lang="ru-RU" sz="5300" b="1" i="1" u="sng" dirty="0"/>
              <a:t/>
            </a:r>
            <a:br>
              <a:rPr lang="ru-RU" sz="5300" b="1" i="1" u="sng" dirty="0"/>
            </a:br>
            <a:endParaRPr lang="ru-RU" sz="5300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Снюс — один из видов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некурительного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бездымного табака, который полностью или частично изготовлен из очищенной табачной пыли или мелкой фракции резаного табака, предназначен для рассасывания</a:t>
            </a:r>
          </a:p>
        </p:txBody>
      </p:sp>
    </p:spTree>
    <p:extLst>
      <p:ext uri="{BB962C8B-B14F-4D97-AF65-F5344CB8AC3E}">
        <p14:creationId xmlns:p14="http://schemas.microsoft.com/office/powerpoint/2010/main" val="165752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651</Words>
  <Application>Microsoft Office PowerPoint</Application>
  <PresentationFormat>Широкоэкранный</PresentationFormat>
  <Paragraphs>58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1_Тема Office</vt:lpstr>
      <vt:lpstr>3_Тема Office</vt:lpstr>
      <vt:lpstr>Заседание общешкольного родительского комитета ГБОУ Гимназии №441      25 февраля 2020 года Санкт-Петербург</vt:lpstr>
      <vt:lpstr>Повестка дня</vt:lpstr>
      <vt:lpstr>Презентация PowerPoint</vt:lpstr>
      <vt:lpstr>Примерные требования к школьной форме</vt:lpstr>
      <vt:lpstr>Отчет о финансово-хозяйственной деятельности  ГБОУ Гимназия № 441 Фрунзенского района Санкт-Петербурга за 2019 год https://gymnasium441.ru/files_gbou/145/fhd19.pdf</vt:lpstr>
      <vt:lpstr>Презентация PowerPoint</vt:lpstr>
      <vt:lpstr>Презентация PowerPoint</vt:lpstr>
      <vt:lpstr>Презентация PowerPoint</vt:lpstr>
      <vt:lpstr>  Что такое снюс? </vt:lpstr>
      <vt:lpstr>Презентация PowerPoint</vt:lpstr>
      <vt:lpstr>Презентация PowerPoint</vt:lpstr>
      <vt:lpstr>Презентация PowerPoint</vt:lpstr>
      <vt:lpstr>В чем опасность никотиносодержащих леденцов</vt:lpstr>
      <vt:lpstr>Последствия употребления снюса в подростковом возрасте крайне опасны:</vt:lpstr>
      <vt:lpstr>Презентация PowerPoint</vt:lpstr>
      <vt:lpstr>Что делают власти, чтобы контролировать распространение снюса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(резервный день) –  5 февраля 2020 г.  Подача заявлений на ЕГЭ –  до 1 февраля 2020 г.</dc:title>
  <dc:creator>Татьяна М. Шангина</dc:creator>
  <cp:lastModifiedBy>Нина И. Кулагина</cp:lastModifiedBy>
  <cp:revision>69</cp:revision>
  <dcterms:created xsi:type="dcterms:W3CDTF">2019-12-09T06:23:44Z</dcterms:created>
  <dcterms:modified xsi:type="dcterms:W3CDTF">2020-02-25T14:39:23Z</dcterms:modified>
</cp:coreProperties>
</file>