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257" r:id="rId4"/>
    <p:sldId id="259" r:id="rId5"/>
    <p:sldId id="267" r:id="rId6"/>
    <p:sldId id="266" r:id="rId7"/>
    <p:sldId id="260" r:id="rId8"/>
    <p:sldId id="261" r:id="rId9"/>
    <p:sldId id="270" r:id="rId10"/>
    <p:sldId id="265" r:id="rId11"/>
    <p:sldId id="262" r:id="rId12"/>
    <p:sldId id="268" r:id="rId13"/>
    <p:sldId id="269" r:id="rId14"/>
    <p:sldId id="271" r:id="rId15"/>
    <p:sldId id="263" r:id="rId16"/>
    <p:sldId id="273" r:id="rId17"/>
    <p:sldId id="272" r:id="rId18"/>
    <p:sldId id="274" r:id="rId19"/>
    <p:sldId id="275" r:id="rId20"/>
    <p:sldId id="276" r:id="rId21"/>
    <p:sldId id="280" r:id="rId22"/>
    <p:sldId id="277" r:id="rId23"/>
    <p:sldId id="278" r:id="rId24"/>
    <p:sldId id="279" r:id="rId2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5D1B6-F11A-4DB7-A171-F0DBCD6D1A43}" type="datetimeFigureOut">
              <a:rPr lang="ru-RU" smtClean="0"/>
              <a:t>11.11.2020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698A8-F573-4735-B3CC-FBC133A6E1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20924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5D1B6-F11A-4DB7-A171-F0DBCD6D1A43}" type="datetimeFigureOut">
              <a:rPr lang="ru-RU" smtClean="0"/>
              <a:t>11.11.2020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698A8-F573-4735-B3CC-FBC133A6E1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63175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5D1B6-F11A-4DB7-A171-F0DBCD6D1A43}" type="datetimeFigureOut">
              <a:rPr lang="ru-RU" smtClean="0"/>
              <a:t>11.11.2020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698A8-F573-4735-B3CC-FBC133A6E1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11978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DF9E5-F15C-46B1-9C7D-1B96049553F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EE807-27BA-4BAE-B290-914D75EB465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91269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DF9E5-F15C-46B1-9C7D-1B96049553F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EE807-27BA-4BAE-B290-914D75EB465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75970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DF9E5-F15C-46B1-9C7D-1B96049553F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EE807-27BA-4BAE-B290-914D75EB465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23652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DF9E5-F15C-46B1-9C7D-1B96049553F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EE807-27BA-4BAE-B290-914D75EB465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75416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DF9E5-F15C-46B1-9C7D-1B96049553F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EE807-27BA-4BAE-B290-914D75EB465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79786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DF9E5-F15C-46B1-9C7D-1B96049553F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EE807-27BA-4BAE-B290-914D75EB465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018404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DF9E5-F15C-46B1-9C7D-1B96049553F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EE807-27BA-4BAE-B290-914D75EB465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52110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DF9E5-F15C-46B1-9C7D-1B96049553F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EE807-27BA-4BAE-B290-914D75EB465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85502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5D1B6-F11A-4DB7-A171-F0DBCD6D1A43}" type="datetimeFigureOut">
              <a:rPr lang="ru-RU" smtClean="0"/>
              <a:t>11.11.2020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698A8-F573-4735-B3CC-FBC133A6E1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156860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DF9E5-F15C-46B1-9C7D-1B96049553F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EE807-27BA-4BAE-B290-914D75EB465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33434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DF9E5-F15C-46B1-9C7D-1B96049553F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EE807-27BA-4BAE-B290-914D75EB465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73445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DF9E5-F15C-46B1-9C7D-1B96049553F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EE807-27BA-4BAE-B290-914D75EB465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05814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5D1B6-F11A-4DB7-A171-F0DBCD6D1A43}" type="datetimeFigureOut">
              <a:rPr lang="ru-RU" smtClean="0"/>
              <a:t>11.11.2020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698A8-F573-4735-B3CC-FBC133A6E1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34124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5D1B6-F11A-4DB7-A171-F0DBCD6D1A43}" type="datetimeFigureOut">
              <a:rPr lang="ru-RU" smtClean="0"/>
              <a:t>11.11.2020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698A8-F573-4735-B3CC-FBC133A6E1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16418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5D1B6-F11A-4DB7-A171-F0DBCD6D1A43}" type="datetimeFigureOut">
              <a:rPr lang="ru-RU" smtClean="0"/>
              <a:t>11.11.2020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698A8-F573-4735-B3CC-FBC133A6E1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83648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5D1B6-F11A-4DB7-A171-F0DBCD6D1A43}" type="datetimeFigureOut">
              <a:rPr lang="ru-RU" smtClean="0"/>
              <a:t>11.11.2020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698A8-F573-4735-B3CC-FBC133A6E1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84290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5D1B6-F11A-4DB7-A171-F0DBCD6D1A43}" type="datetimeFigureOut">
              <a:rPr lang="ru-RU" smtClean="0"/>
              <a:t>11.11.2020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698A8-F573-4735-B3CC-FBC133A6E1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08861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5D1B6-F11A-4DB7-A171-F0DBCD6D1A43}" type="datetimeFigureOut">
              <a:rPr lang="ru-RU" smtClean="0"/>
              <a:t>11.11.2020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698A8-F573-4735-B3CC-FBC133A6E1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95901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5D1B6-F11A-4DB7-A171-F0DBCD6D1A43}" type="datetimeFigureOut">
              <a:rPr lang="ru-RU" smtClean="0"/>
              <a:t>11.11.2020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698A8-F573-4735-B3CC-FBC133A6E1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93694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15D1B6-F11A-4DB7-A171-F0DBCD6D1A43}" type="datetimeFigureOut">
              <a:rPr lang="ru-RU" smtClean="0"/>
              <a:t>11.11.2020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5698A8-F573-4735-B3CC-FBC133A6E1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84804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DF9E5-F15C-46B1-9C7D-1B96049553F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9EE807-27BA-4BAE-B290-914D75EB465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18247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https://gymnasium441.ru/index.php/roditelyam-budushchikh-pervoklassnikov/sovety-shkolnogo-psikhologa" TargetMode="Externa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https://gymnasium441.ru/index.php/roditelyam-budushchikh-pervoklassnikov/informatsiya-dlya-postupayushchikh" TargetMode="Externa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914400"/>
            <a:ext cx="9144000" cy="4108361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atin typeface="Calibri" panose="020F0502020204030204" pitchFamily="34" charset="0"/>
              </a:rPr>
              <a:t>Информация для родителей будущих </a:t>
            </a:r>
            <a:r>
              <a:rPr lang="ru-RU" b="1" dirty="0" smtClean="0">
                <a:latin typeface="Calibri" panose="020F0502020204030204" pitchFamily="34" charset="0"/>
              </a:rPr>
              <a:t>первоклассников</a:t>
            </a:r>
            <a:br>
              <a:rPr lang="ru-RU" b="1" dirty="0" smtClean="0">
                <a:latin typeface="Calibri" panose="020F0502020204030204" pitchFamily="34" charset="0"/>
              </a:rPr>
            </a:br>
            <a:r>
              <a:rPr lang="ru-RU" b="1" dirty="0" smtClean="0">
                <a:latin typeface="Calibri" panose="020F0502020204030204" pitchFamily="34" charset="0"/>
              </a:rPr>
              <a:t>об организации приема </a:t>
            </a:r>
            <a:br>
              <a:rPr lang="ru-RU" b="1" dirty="0" smtClean="0">
                <a:latin typeface="Calibri" panose="020F0502020204030204" pitchFamily="34" charset="0"/>
              </a:rPr>
            </a:br>
            <a:r>
              <a:rPr lang="ru-RU" b="1" dirty="0" smtClean="0">
                <a:latin typeface="Calibri" panose="020F0502020204030204" pitchFamily="34" charset="0"/>
              </a:rPr>
              <a:t/>
            </a:r>
            <a:br>
              <a:rPr lang="ru-RU" b="1" dirty="0" smtClean="0">
                <a:latin typeface="Calibri" panose="020F0502020204030204" pitchFamily="34" charset="0"/>
              </a:rPr>
            </a:br>
            <a:r>
              <a:rPr lang="ru-RU" b="1" dirty="0" smtClean="0">
                <a:latin typeface="Calibri" panose="020F0502020204030204" pitchFamily="34" charset="0"/>
              </a:rPr>
              <a:t>на 2021 – 2022 учебный год</a:t>
            </a:r>
            <a:endParaRPr lang="ru-RU" b="1" dirty="0">
              <a:latin typeface="Calibri" panose="020F0502020204030204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6478072"/>
            <a:ext cx="9144000" cy="379927"/>
          </a:xfrm>
        </p:spPr>
        <p:txBody>
          <a:bodyPr>
            <a:normAutofit fontScale="92500" lnSpcReduction="10000"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84483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2123" y="365125"/>
            <a:ext cx="11423561" cy="1325563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latin typeface="Calibri" panose="020F0502020204030204" pitchFamily="34" charset="0"/>
              </a:rPr>
              <a:t>Особенности </a:t>
            </a:r>
            <a:br>
              <a:rPr lang="ru-RU" dirty="0" smtClean="0">
                <a:latin typeface="Calibri" panose="020F0502020204030204" pitchFamily="34" charset="0"/>
              </a:rPr>
            </a:br>
            <a:r>
              <a:rPr lang="ru-RU" dirty="0" smtClean="0">
                <a:latin typeface="Calibri" panose="020F0502020204030204" pitchFamily="34" charset="0"/>
              </a:rPr>
              <a:t>организации обучения первоклассников</a:t>
            </a:r>
            <a:endParaRPr lang="ru-RU" dirty="0">
              <a:latin typeface="Calibri" panose="020F050202020403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815321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2600" dirty="0"/>
              <a:t>п</a:t>
            </a:r>
            <a:r>
              <a:rPr lang="ru-RU" sz="2600" dirty="0" smtClean="0"/>
              <a:t>ятидневная учебная неделя;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2600" dirty="0"/>
              <a:t>д</a:t>
            </a:r>
            <a:r>
              <a:rPr lang="ru-RU" sz="2600" dirty="0" smtClean="0"/>
              <a:t>ополнительная неделя каникул (в феврале);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2600" dirty="0"/>
              <a:t>ч</a:t>
            </a:r>
            <a:r>
              <a:rPr lang="ru-RU" sz="2600" dirty="0" smtClean="0"/>
              <a:t>етыре дня в неделю по 4 урока и один день 5 уроков;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2600" dirty="0"/>
              <a:t>в</a:t>
            </a:r>
            <a:r>
              <a:rPr lang="ru-RU" sz="2600" dirty="0" smtClean="0"/>
              <a:t> первом полугодии уроки по 35 минут;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2600" dirty="0"/>
              <a:t>в</a:t>
            </a:r>
            <a:r>
              <a:rPr lang="ru-RU" sz="2600" dirty="0" smtClean="0"/>
              <a:t>о втором полугодии уроки по 40 минут;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2600" dirty="0"/>
              <a:t>в</a:t>
            </a:r>
            <a:r>
              <a:rPr lang="ru-RU" sz="2600" dirty="0" smtClean="0"/>
              <a:t> первой четверти динамическая пауза между уроками;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2600" dirty="0" err="1"/>
              <a:t>б</a:t>
            </a:r>
            <a:r>
              <a:rPr lang="ru-RU" sz="2600" dirty="0" err="1" smtClean="0"/>
              <a:t>езотметочная</a:t>
            </a:r>
            <a:r>
              <a:rPr lang="ru-RU" sz="2600" dirty="0" smtClean="0"/>
              <a:t> система оценивания;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2600" dirty="0"/>
              <a:t>о</a:t>
            </a:r>
            <a:r>
              <a:rPr lang="ru-RU" sz="2600" dirty="0" smtClean="0"/>
              <a:t>тсутствие домашних заданий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600" dirty="0" smtClean="0">
                <a:solidFill>
                  <a:srgbClr val="FF0000"/>
                </a:solidFill>
              </a:rPr>
              <a:t>! </a:t>
            </a:r>
            <a:r>
              <a:rPr lang="ru-RU" sz="2600" dirty="0">
                <a:solidFill>
                  <a:srgbClr val="FF0000"/>
                </a:solidFill>
              </a:rPr>
              <a:t>Е</a:t>
            </a:r>
            <a:r>
              <a:rPr lang="ru-RU" sz="2600" dirty="0" smtClean="0">
                <a:solidFill>
                  <a:srgbClr val="FF0000"/>
                </a:solidFill>
              </a:rPr>
              <a:t>сли Вы хотите сформировать у ребенка качественные навыки чтения, письма, счета, то не отказывайтесь от тренировочных упражнений, которые может порекомендовать учитель</a:t>
            </a:r>
            <a:endParaRPr lang="ru-RU" sz="2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6204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dirty="0" smtClean="0">
                <a:latin typeface="Calibri" panose="020F0502020204030204" pitchFamily="34" charset="0"/>
              </a:rPr>
              <a:t>Психологическая </a:t>
            </a:r>
            <a:br>
              <a:rPr lang="ru-RU" dirty="0" smtClean="0">
                <a:latin typeface="Calibri" panose="020F0502020204030204" pitchFamily="34" charset="0"/>
              </a:rPr>
            </a:br>
            <a:r>
              <a:rPr lang="ru-RU" dirty="0" smtClean="0">
                <a:latin typeface="Calibri" panose="020F0502020204030204" pitchFamily="34" charset="0"/>
              </a:rPr>
              <a:t>готовность ребенка к школе</a:t>
            </a:r>
            <a:endParaRPr lang="ru-RU" dirty="0">
              <a:latin typeface="Calibri" panose="020F050202020403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9600" y="1814285"/>
            <a:ext cx="10972800" cy="4818743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ru-RU" i="1" dirty="0" smtClean="0"/>
              <a:t>«Быть готовым к школе … не значит уметь читать, писать и считать. Быть готовым к школе – значит быть готовым всему этому научиться»</a:t>
            </a:r>
          </a:p>
          <a:p>
            <a:pPr marL="0" indent="0">
              <a:buNone/>
            </a:pPr>
            <a:r>
              <a:rPr lang="ru-RU" i="1" dirty="0" smtClean="0"/>
              <a:t>Л. А. </a:t>
            </a:r>
            <a:r>
              <a:rPr lang="ru-RU" i="1" dirty="0" err="1" smtClean="0"/>
              <a:t>Венгер</a:t>
            </a:r>
            <a:endParaRPr lang="ru-RU" i="1" dirty="0"/>
          </a:p>
          <a:p>
            <a:pPr marL="0" indent="0">
              <a:buNone/>
            </a:pPr>
            <a:endParaRPr lang="ru-RU" i="1" dirty="0" smtClean="0"/>
          </a:p>
          <a:p>
            <a:pPr marL="0" indent="0">
              <a:buNone/>
            </a:pPr>
            <a:r>
              <a:rPr lang="ru-RU" i="1" dirty="0" smtClean="0"/>
              <a:t>С материалами педагога-психолога Гимназии 441 </a:t>
            </a:r>
            <a:r>
              <a:rPr lang="ru-RU" i="1" dirty="0" err="1" smtClean="0"/>
              <a:t>Тумаровой</a:t>
            </a:r>
            <a:r>
              <a:rPr lang="ru-RU" i="1" dirty="0" smtClean="0"/>
              <a:t> Н.В. по данной теме Вы можете ознакомиться по ссылке</a:t>
            </a:r>
            <a:r>
              <a:rPr lang="ru-RU" i="1" dirty="0" smtClean="0"/>
              <a:t>:</a:t>
            </a:r>
            <a:endParaRPr lang="ru-RU" dirty="0">
              <a:hlinkClick r:id="rId2"/>
            </a:endParaRPr>
          </a:p>
          <a:p>
            <a:pPr marL="0" indent="0">
              <a:buNone/>
            </a:pPr>
            <a:r>
              <a:rPr lang="ru-RU" dirty="0" smtClean="0">
                <a:hlinkClick r:id="rId2"/>
              </a:rPr>
              <a:t>о</a:t>
            </a:r>
            <a:r>
              <a:rPr lang="en-US" dirty="0" smtClean="0">
                <a:hlinkClick r:id="rId2"/>
              </a:rPr>
              <a:t>https</a:t>
            </a:r>
            <a:r>
              <a:rPr lang="en-US" dirty="0">
                <a:hlinkClick r:id="rId2"/>
              </a:rPr>
              <a:t>://</a:t>
            </a:r>
            <a:r>
              <a:rPr lang="en-US" dirty="0" smtClean="0">
                <a:hlinkClick r:id="rId2"/>
              </a:rPr>
              <a:t>gymnasium441.ru/index.php/roditelyam-budushchikh-pervoklassnikov/sovety-shkolnogo-psikhologa</a:t>
            </a:r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044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Calibri" panose="020F0502020204030204" pitchFamily="34" charset="0"/>
              </a:rPr>
              <a:t>Готовность ребенка к самообслуживанию</a:t>
            </a:r>
            <a:endParaRPr lang="ru-RU" dirty="0">
              <a:latin typeface="Calibri" panose="020F050202020403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9600" y="2061029"/>
            <a:ext cx="10972800" cy="4601028"/>
          </a:xfrm>
        </p:spPr>
        <p:txBody>
          <a:bodyPr/>
          <a:lstStyle/>
          <a:p>
            <a:pPr marL="0" indent="0">
              <a:buNone/>
            </a:pPr>
            <a:r>
              <a:rPr lang="ru-RU" i="1" dirty="0" smtClean="0"/>
              <a:t>Учите детей самостоятельно:</a:t>
            </a:r>
          </a:p>
          <a:p>
            <a:pPr marL="0" indent="0">
              <a:buNone/>
            </a:pPr>
            <a:r>
              <a:rPr lang="ru-RU" i="1" dirty="0" smtClean="0"/>
              <a:t>- </a:t>
            </a:r>
            <a:r>
              <a:rPr lang="ru-RU" i="1" dirty="0"/>
              <a:t>с</a:t>
            </a:r>
            <a:r>
              <a:rPr lang="ru-RU" i="1" dirty="0" smtClean="0"/>
              <a:t>обирать свои вещи;</a:t>
            </a:r>
          </a:p>
          <a:p>
            <a:pPr>
              <a:buFontTx/>
              <a:buChar char="-"/>
            </a:pPr>
            <a:r>
              <a:rPr lang="ru-RU" i="1" dirty="0" smtClean="0"/>
              <a:t>завязывать шнурки;</a:t>
            </a:r>
          </a:p>
          <a:p>
            <a:pPr>
              <a:buFontTx/>
              <a:buChar char="-"/>
            </a:pPr>
            <a:r>
              <a:rPr lang="ru-RU" i="1" dirty="0"/>
              <a:t>н</a:t>
            </a:r>
            <a:r>
              <a:rPr lang="ru-RU" i="1" dirty="0" smtClean="0"/>
              <a:t>адевать одежду;</a:t>
            </a:r>
          </a:p>
          <a:p>
            <a:pPr>
              <a:buFontTx/>
              <a:buChar char="-"/>
            </a:pPr>
            <a:r>
              <a:rPr lang="ru-RU" i="1" dirty="0"/>
              <a:t>и</a:t>
            </a:r>
            <a:r>
              <a:rPr lang="ru-RU" i="1" dirty="0" smtClean="0"/>
              <a:t> многое другое в школе придется делать ребенку самому, да еще и в условиях ограниченного переменой времени.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01388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dirty="0" smtClean="0">
                <a:latin typeface="Calibri" panose="020F0502020204030204" pitchFamily="34" charset="0"/>
              </a:rPr>
              <a:t>Что необходимо приобрести </a:t>
            </a:r>
            <a:br>
              <a:rPr lang="ru-RU" dirty="0" smtClean="0">
                <a:latin typeface="Calibri" panose="020F0502020204030204" pitchFamily="34" charset="0"/>
              </a:rPr>
            </a:br>
            <a:r>
              <a:rPr lang="ru-RU" dirty="0" smtClean="0">
                <a:latin typeface="Calibri" panose="020F0502020204030204" pitchFamily="34" charset="0"/>
              </a:rPr>
              <a:t>для ученика 1 класса?</a:t>
            </a:r>
            <a:endParaRPr lang="ru-RU" dirty="0">
              <a:latin typeface="Calibri" panose="020F050202020403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9600" y="2351314"/>
            <a:ext cx="10972800" cy="3947886"/>
          </a:xfrm>
        </p:spPr>
        <p:txBody>
          <a:bodyPr/>
          <a:lstStyle/>
          <a:p>
            <a:pPr marL="0" indent="0">
              <a:buNone/>
            </a:pPr>
            <a:r>
              <a:rPr lang="ru-RU" i="1" dirty="0" smtClean="0"/>
              <a:t>Памятку с информацией для родителей по приобретению необходимых принадлежностей и советы по выбору портфеля Вы можете прочитать по ссылке:</a:t>
            </a:r>
          </a:p>
          <a:p>
            <a:endParaRPr lang="ru-RU" i="1" dirty="0" smtClean="0"/>
          </a:p>
          <a:p>
            <a:pPr marL="0" indent="0">
              <a:buNone/>
            </a:pPr>
            <a:r>
              <a:rPr lang="en-US" dirty="0">
                <a:hlinkClick r:id="rId2"/>
              </a:rPr>
              <a:t>https://</a:t>
            </a:r>
            <a:r>
              <a:rPr lang="en-US" dirty="0" smtClean="0">
                <a:hlinkClick r:id="rId2"/>
              </a:rPr>
              <a:t>gymnasium441.ru/index.php/roditelyam-budushchikh-pervoklassnikov/informatsiya-dlya-postupayushchikh</a:t>
            </a:r>
            <a:endParaRPr lang="ru-RU" dirty="0" smtClean="0"/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36713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30630"/>
            <a:ext cx="10515600" cy="127833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latin typeface="Calibri" panose="020F0502020204030204" pitchFamily="34" charset="0"/>
              </a:rPr>
              <a:t>Школьная </a:t>
            </a:r>
            <a:r>
              <a:rPr lang="ru-RU" dirty="0" smtClean="0">
                <a:latin typeface="Calibri" panose="020F0502020204030204" pitchFamily="34" charset="0"/>
              </a:rPr>
              <a:t>форма</a:t>
            </a:r>
            <a:br>
              <a:rPr lang="ru-RU" dirty="0" smtClean="0">
                <a:latin typeface="Calibri" panose="020F0502020204030204" pitchFamily="34" charset="0"/>
              </a:rPr>
            </a:br>
            <a:r>
              <a:rPr lang="ru-RU" dirty="0" smtClean="0">
                <a:latin typeface="Calibri" panose="020F0502020204030204" pitchFamily="34" charset="0"/>
              </a:rPr>
              <a:t>(синий цвет)</a:t>
            </a:r>
            <a:endParaRPr lang="ru-RU" dirty="0">
              <a:latin typeface="Calibri" panose="020F0502020204030204" pitchFamily="34" charset="0"/>
            </a:endParaRPr>
          </a:p>
        </p:txBody>
      </p:sp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9662" y="740002"/>
            <a:ext cx="2900892" cy="435133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9927" y="740002"/>
            <a:ext cx="3082411" cy="4351338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7769" y="2018332"/>
            <a:ext cx="3057547" cy="4206562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00865" y="2018332"/>
            <a:ext cx="2804375" cy="4206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651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latin typeface="Calibri" panose="020F0502020204030204" pitchFamily="34" charset="0"/>
              </a:rPr>
              <a:t>Форма для занятий физической культурой</a:t>
            </a:r>
            <a:endParaRPr lang="ru-RU" dirty="0">
              <a:latin typeface="Calibri" panose="020F050202020403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7068457" y="1825625"/>
            <a:ext cx="4862285" cy="4351338"/>
          </a:xfrm>
        </p:spPr>
        <p:txBody>
          <a:bodyPr>
            <a:normAutofit fontScale="92500" lnSpcReduction="10000"/>
          </a:bodyPr>
          <a:lstStyle/>
          <a:p>
            <a:endParaRPr lang="ru-RU" dirty="0" smtClean="0"/>
          </a:p>
          <a:p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 algn="ctr">
              <a:buNone/>
            </a:pPr>
            <a:r>
              <a:rPr lang="ru-RU" i="1" dirty="0" smtClean="0"/>
              <a:t>        Для занятий на улице (осень,      весна)</a:t>
            </a:r>
            <a:endParaRPr lang="ru-RU" i="1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930" y="1538513"/>
            <a:ext cx="6597270" cy="506548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18286" y="1538513"/>
            <a:ext cx="2755695" cy="3674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374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latin typeface="Calibri" panose="020F0502020204030204" pitchFamily="34" charset="0"/>
              </a:rPr>
              <a:t>Медицинский осмотр</a:t>
            </a:r>
            <a:endParaRPr lang="ru-RU" dirty="0">
              <a:latin typeface="Calibri" panose="020F050202020403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/>
              <a:t>     </a:t>
            </a:r>
            <a:r>
              <a:rPr lang="ru-RU" i="1" dirty="0" smtClean="0"/>
              <a:t>До 1 августа родителям необходимо сдать медицинскую карту </a:t>
            </a:r>
            <a:r>
              <a:rPr lang="ru-RU" i="1" dirty="0" smtClean="0"/>
              <a:t>ребенка.</a:t>
            </a:r>
            <a:endParaRPr lang="ru-RU" i="1" dirty="0" smtClean="0"/>
          </a:p>
          <a:p>
            <a:pPr marL="0" indent="0">
              <a:buNone/>
            </a:pPr>
            <a:r>
              <a:rPr lang="ru-RU" i="1" dirty="0" smtClean="0"/>
              <a:t>     В августе все дети осматриваются врачом в медицинском кабинете </a:t>
            </a:r>
            <a:r>
              <a:rPr lang="ru-RU" i="1" dirty="0" smtClean="0"/>
              <a:t>Гимназии.</a:t>
            </a:r>
            <a:endParaRPr lang="ru-RU" i="1" dirty="0" smtClean="0"/>
          </a:p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7784" y="3265652"/>
            <a:ext cx="4564567" cy="3046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809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latin typeface="Calibri" panose="020F0502020204030204" pitchFamily="34" charset="0"/>
              </a:rPr>
              <a:t>Организация приема в первые классы</a:t>
            </a:r>
            <a:endParaRPr lang="ru-RU" dirty="0">
              <a:latin typeface="Calibri" panose="020F0502020204030204" pitchFamily="34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3545" y="1867437"/>
            <a:ext cx="11560887" cy="4456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465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latin typeface="Calibri" panose="020F0502020204030204" pitchFamily="34" charset="0"/>
              </a:rPr>
              <a:t>В 2021 году сохраняются основные правила приема в первые классы:</a:t>
            </a:r>
            <a:endParaRPr lang="ru-RU" dirty="0">
              <a:latin typeface="Calibri" panose="020F050202020403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м</a:t>
            </a:r>
            <a:r>
              <a:rPr lang="ru-RU" dirty="0" smtClean="0"/>
              <a:t>икрорайоны </a:t>
            </a:r>
            <a:r>
              <a:rPr lang="ru-RU" dirty="0" smtClean="0"/>
              <a:t>(адреса домов, закрепленных за общеобразовательным учреждением);</a:t>
            </a:r>
          </a:p>
          <a:p>
            <a:r>
              <a:rPr lang="ru-RU" dirty="0"/>
              <a:t>в</a:t>
            </a:r>
            <a:r>
              <a:rPr lang="ru-RU" dirty="0" smtClean="0"/>
              <a:t>озраст </a:t>
            </a:r>
            <a:r>
              <a:rPr lang="ru-RU" dirty="0" smtClean="0"/>
              <a:t>детей на 1 сентября (не младше 6,5 и не старше 8 лет);</a:t>
            </a:r>
          </a:p>
          <a:p>
            <a:r>
              <a:rPr lang="ru-RU" dirty="0"/>
              <a:t>н</a:t>
            </a:r>
            <a:r>
              <a:rPr lang="ru-RU" dirty="0" smtClean="0"/>
              <a:t>аличие </a:t>
            </a:r>
            <a:r>
              <a:rPr lang="ru-RU" dirty="0" smtClean="0"/>
              <a:t>федеральной или региональной льготной </a:t>
            </a:r>
            <a:r>
              <a:rPr lang="ru-RU" dirty="0" smtClean="0"/>
              <a:t>категории</a:t>
            </a:r>
            <a:endParaRPr lang="ru-RU" dirty="0" smtClean="0"/>
          </a:p>
          <a:p>
            <a:endParaRPr lang="ru-RU" dirty="0"/>
          </a:p>
          <a:p>
            <a:pPr marL="0" indent="0" algn="ctr">
              <a:buNone/>
            </a:pPr>
            <a:r>
              <a:rPr lang="ru-RU" dirty="0" smtClean="0">
                <a:solidFill>
                  <a:srgbClr val="FF0000"/>
                </a:solidFill>
              </a:rPr>
              <a:t>! Изменились сроки приемной кампании:</a:t>
            </a:r>
          </a:p>
          <a:p>
            <a:pPr marL="0" indent="0" algn="ctr">
              <a:buNone/>
            </a:pPr>
            <a:r>
              <a:rPr lang="ru-RU" dirty="0">
                <a:solidFill>
                  <a:srgbClr val="FF0000"/>
                </a:solidFill>
              </a:rPr>
              <a:t>в</a:t>
            </a:r>
            <a:r>
              <a:rPr lang="ru-RU" dirty="0" smtClean="0">
                <a:solidFill>
                  <a:srgbClr val="FF0000"/>
                </a:solidFill>
              </a:rPr>
              <a:t> 2021 году прием заявлений о зачислении в первые классы начнется 1 апреля</a:t>
            </a: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51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latin typeface="Calibri" panose="020F0502020204030204" pitchFamily="34" charset="0"/>
              </a:rPr>
              <a:t>Микрорайон ГБОУ Гимназии № 441</a:t>
            </a:r>
            <a:endParaRPr lang="ru-RU" dirty="0">
              <a:latin typeface="Calibri" panose="020F050202020403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i="1" dirty="0"/>
              <a:t>у</a:t>
            </a:r>
            <a:r>
              <a:rPr lang="ru-RU" i="1" dirty="0" smtClean="0"/>
              <a:t>л. </a:t>
            </a:r>
            <a:r>
              <a:rPr lang="ru-RU" i="1" dirty="0" err="1" smtClean="0"/>
              <a:t>Олеко</a:t>
            </a:r>
            <a:r>
              <a:rPr lang="ru-RU" i="1" dirty="0" smtClean="0"/>
              <a:t> </a:t>
            </a:r>
            <a:r>
              <a:rPr lang="ru-RU" i="1" dirty="0" err="1" smtClean="0"/>
              <a:t>Дундича</a:t>
            </a:r>
            <a:r>
              <a:rPr lang="ru-RU" i="1" dirty="0" smtClean="0"/>
              <a:t>, д. 35, к. 1;</a:t>
            </a:r>
          </a:p>
          <a:p>
            <a:pPr marL="0" indent="0">
              <a:buNone/>
            </a:pPr>
            <a:r>
              <a:rPr lang="ru-RU" i="1" dirty="0"/>
              <a:t>у</a:t>
            </a:r>
            <a:r>
              <a:rPr lang="ru-RU" i="1" dirty="0" smtClean="0"/>
              <a:t>л. </a:t>
            </a:r>
            <a:r>
              <a:rPr lang="ru-RU" i="1" dirty="0" err="1" smtClean="0"/>
              <a:t>Олеко</a:t>
            </a:r>
            <a:r>
              <a:rPr lang="ru-RU" i="1" dirty="0" smtClean="0"/>
              <a:t> </a:t>
            </a:r>
            <a:r>
              <a:rPr lang="ru-RU" i="1" dirty="0" err="1" smtClean="0"/>
              <a:t>Дундича</a:t>
            </a:r>
            <a:r>
              <a:rPr lang="ru-RU" i="1" dirty="0" smtClean="0"/>
              <a:t>, д. 35, к. 3;</a:t>
            </a:r>
          </a:p>
          <a:p>
            <a:pPr marL="0" indent="0">
              <a:buNone/>
            </a:pPr>
            <a:r>
              <a:rPr lang="ru-RU" i="1" dirty="0"/>
              <a:t>у</a:t>
            </a:r>
            <a:r>
              <a:rPr lang="ru-RU" i="1" dirty="0" smtClean="0"/>
              <a:t>л. </a:t>
            </a:r>
            <a:r>
              <a:rPr lang="ru-RU" i="1" dirty="0" err="1" smtClean="0"/>
              <a:t>Олеко</a:t>
            </a:r>
            <a:r>
              <a:rPr lang="ru-RU" i="1" dirty="0" smtClean="0"/>
              <a:t> </a:t>
            </a:r>
            <a:r>
              <a:rPr lang="ru-RU" i="1" dirty="0" err="1" smtClean="0"/>
              <a:t>Дундича</a:t>
            </a:r>
            <a:r>
              <a:rPr lang="ru-RU" i="1" dirty="0" smtClean="0"/>
              <a:t>, д. 39, к. 1;</a:t>
            </a:r>
          </a:p>
          <a:p>
            <a:pPr marL="0" indent="0">
              <a:buNone/>
            </a:pPr>
            <a:r>
              <a:rPr lang="ru-RU" i="1" dirty="0"/>
              <a:t>у</a:t>
            </a:r>
            <a:r>
              <a:rPr lang="ru-RU" i="1" dirty="0" smtClean="0"/>
              <a:t>л. Малая Карпатская, д. 17;</a:t>
            </a:r>
          </a:p>
          <a:p>
            <a:pPr marL="0" indent="0">
              <a:buNone/>
            </a:pPr>
            <a:r>
              <a:rPr lang="ru-RU" i="1" dirty="0"/>
              <a:t>у</a:t>
            </a:r>
            <a:r>
              <a:rPr lang="ru-RU" i="1" dirty="0" smtClean="0"/>
              <a:t>л. Бухарестская, д. 146, к. </a:t>
            </a:r>
            <a:r>
              <a:rPr lang="ru-RU" i="1" dirty="0"/>
              <a:t>1</a:t>
            </a:r>
            <a:r>
              <a:rPr lang="ru-RU" i="1" dirty="0" smtClean="0"/>
              <a:t>;</a:t>
            </a:r>
          </a:p>
          <a:p>
            <a:pPr marL="0" indent="0">
              <a:buNone/>
            </a:pPr>
            <a:r>
              <a:rPr lang="ru-RU" i="1" dirty="0"/>
              <a:t>у</a:t>
            </a:r>
            <a:r>
              <a:rPr lang="ru-RU" i="1" dirty="0" smtClean="0"/>
              <a:t>л. Бухарестская, д. 146, к. 3;</a:t>
            </a:r>
          </a:p>
          <a:p>
            <a:pPr marL="0" indent="0">
              <a:buNone/>
            </a:pPr>
            <a:r>
              <a:rPr lang="ru-RU" i="1" dirty="0"/>
              <a:t>у</a:t>
            </a:r>
            <a:r>
              <a:rPr lang="ru-RU" i="1" dirty="0" smtClean="0"/>
              <a:t>л. Бухарестская, д. 148;</a:t>
            </a:r>
          </a:p>
          <a:p>
            <a:pPr marL="0" indent="0">
              <a:buNone/>
            </a:pPr>
            <a:r>
              <a:rPr lang="ru-RU" i="1" dirty="0"/>
              <a:t>у</a:t>
            </a:r>
            <a:r>
              <a:rPr lang="ru-RU" i="1" dirty="0" smtClean="0"/>
              <a:t>л. Бухарестская, д. 150;</a:t>
            </a:r>
          </a:p>
          <a:p>
            <a:pPr marL="0" indent="0">
              <a:buNone/>
            </a:pPr>
            <a:r>
              <a:rPr lang="ru-RU" i="1" dirty="0"/>
              <a:t>у</a:t>
            </a:r>
            <a:r>
              <a:rPr lang="ru-RU" i="1" dirty="0" smtClean="0"/>
              <a:t>л. Бухарестская, д. 152, к. 2</a:t>
            </a:r>
          </a:p>
          <a:p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07089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1820" y="1532586"/>
            <a:ext cx="11513712" cy="5087155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dirty="0" smtClean="0"/>
              <a:t/>
            </a:r>
            <a:br>
              <a:rPr lang="ru-RU" sz="3200" b="1" dirty="0" smtClean="0"/>
            </a:br>
            <a:r>
              <a:rPr lang="ru-RU" b="1" dirty="0"/>
              <a:t/>
            </a:r>
            <a:br>
              <a:rPr lang="ru-RU" b="1" dirty="0"/>
            </a:br>
            <a:r>
              <a:rPr lang="ru-RU" b="1" dirty="0" smtClean="0">
                <a:latin typeface="Calibri" panose="020F0502020204030204" pitchFamily="34" charset="0"/>
              </a:rPr>
              <a:t>Государственное бюджетное общеобразовательное учреждение </a:t>
            </a:r>
            <a:br>
              <a:rPr lang="ru-RU" b="1" dirty="0" smtClean="0">
                <a:latin typeface="Calibri" panose="020F0502020204030204" pitchFamily="34" charset="0"/>
              </a:rPr>
            </a:br>
            <a:r>
              <a:rPr lang="ru-RU" b="1" dirty="0" smtClean="0">
                <a:latin typeface="Calibri" panose="020F0502020204030204" pitchFamily="34" charset="0"/>
              </a:rPr>
              <a:t>гимназия № 441 </a:t>
            </a:r>
            <a:br>
              <a:rPr lang="ru-RU" b="1" dirty="0" smtClean="0">
                <a:latin typeface="Calibri" panose="020F0502020204030204" pitchFamily="34" charset="0"/>
              </a:rPr>
            </a:br>
            <a:r>
              <a:rPr lang="ru-RU" b="1" dirty="0" smtClean="0">
                <a:latin typeface="Calibri" panose="020F0502020204030204" pitchFamily="34" charset="0"/>
              </a:rPr>
              <a:t>Фрунзенского района Санкт-Петербурга</a:t>
            </a: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i="1" dirty="0" smtClean="0"/>
              <a:t>Адрес: улица </a:t>
            </a:r>
            <a:r>
              <a:rPr lang="ru-RU" sz="3200" i="1" dirty="0" err="1" smtClean="0"/>
              <a:t>Олеко</a:t>
            </a:r>
            <a:r>
              <a:rPr lang="ru-RU" sz="3200" i="1" dirty="0" smtClean="0"/>
              <a:t> </a:t>
            </a:r>
            <a:r>
              <a:rPr lang="ru-RU" sz="3200" i="1" dirty="0" err="1" smtClean="0"/>
              <a:t>Дундича</a:t>
            </a:r>
            <a:r>
              <a:rPr lang="ru-RU" sz="3200" i="1" dirty="0" smtClean="0"/>
              <a:t>, д. 37 к. 2, литер А.</a:t>
            </a:r>
            <a:endParaRPr lang="ru-RU" sz="3200" i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2828" y="180305"/>
            <a:ext cx="2857500" cy="241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796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1071" y="165246"/>
            <a:ext cx="9079606" cy="6421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466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latin typeface="Calibri" panose="020F0502020204030204" pitchFamily="34" charset="0"/>
              </a:rPr>
              <a:t>Подача электронного заявления</a:t>
            </a:r>
            <a:br>
              <a:rPr lang="ru-RU" dirty="0" smtClean="0">
                <a:latin typeface="Calibri" panose="020F0502020204030204" pitchFamily="34" charset="0"/>
              </a:rPr>
            </a:br>
            <a:endParaRPr lang="ru-RU" dirty="0">
              <a:latin typeface="Calibri" panose="020F050202020403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68514" y="1993998"/>
            <a:ext cx="11654971" cy="5210629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ru-RU" i="1" dirty="0" smtClean="0"/>
              <a:t>     Подача электронного заявления родителями (законными </a:t>
            </a:r>
            <a:r>
              <a:rPr lang="ru-RU" i="1" dirty="0" err="1" smtClean="0"/>
              <a:t>представи-телями</a:t>
            </a:r>
            <a:r>
              <a:rPr lang="ru-RU" i="1" dirty="0" smtClean="0"/>
              <a:t>) детей в первые классы общеобразовательных учреждений Санкт-Петербурга осуществляется в любом «Многофункциональном центре предоставления государственных и муниципальных услуг» или через «Личный кабинет» на портале «Государственных и муниципальных услуг».</a:t>
            </a:r>
            <a:endParaRPr lang="ru-RU" i="1" dirty="0"/>
          </a:p>
        </p:txBody>
      </p:sp>
    </p:spTree>
    <p:extLst>
      <p:ext uri="{BB962C8B-B14F-4D97-AF65-F5344CB8AC3E}">
        <p14:creationId xmlns:p14="http://schemas.microsoft.com/office/powerpoint/2010/main" val="1136077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latin typeface="Calibri" panose="020F0502020204030204" pitchFamily="34" charset="0"/>
              </a:rPr>
              <a:t>Подача документов </a:t>
            </a:r>
            <a:br>
              <a:rPr lang="ru-RU" dirty="0" smtClean="0">
                <a:latin typeface="Calibri" panose="020F0502020204030204" pitchFamily="34" charset="0"/>
              </a:rPr>
            </a:br>
            <a:r>
              <a:rPr lang="ru-RU" dirty="0" smtClean="0">
                <a:latin typeface="Calibri" panose="020F0502020204030204" pitchFamily="34" charset="0"/>
              </a:rPr>
              <a:t>в общеобразовательное учреждение</a:t>
            </a:r>
            <a:endParaRPr lang="ru-RU" dirty="0">
              <a:latin typeface="Calibri" panose="020F050202020403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4171" y="1825624"/>
            <a:ext cx="11179629" cy="4894489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200000"/>
              </a:lnSpc>
            </a:pPr>
            <a:r>
              <a:rPr lang="ru-RU" sz="4000" i="1" dirty="0"/>
              <a:t>п</a:t>
            </a:r>
            <a:r>
              <a:rPr lang="ru-RU" sz="4000" i="1" dirty="0" smtClean="0"/>
              <a:t>аспорт + копия одного из родителей (законных </a:t>
            </a:r>
            <a:r>
              <a:rPr lang="ru-RU" sz="4000" i="1" dirty="0" err="1" smtClean="0"/>
              <a:t>представи-телей</a:t>
            </a:r>
            <a:r>
              <a:rPr lang="ru-RU" sz="4000" i="1" dirty="0" smtClean="0"/>
              <a:t>);</a:t>
            </a:r>
          </a:p>
          <a:p>
            <a:pPr>
              <a:lnSpc>
                <a:spcPct val="200000"/>
              </a:lnSpc>
            </a:pPr>
            <a:r>
              <a:rPr lang="ru-RU" sz="4000" i="1" dirty="0"/>
              <a:t>с</a:t>
            </a:r>
            <a:r>
              <a:rPr lang="ru-RU" sz="4000" i="1" dirty="0" smtClean="0"/>
              <a:t>видетельство о рождении ребенка + копия;</a:t>
            </a:r>
          </a:p>
          <a:p>
            <a:pPr>
              <a:lnSpc>
                <a:spcPct val="200000"/>
              </a:lnSpc>
            </a:pPr>
            <a:r>
              <a:rPr lang="ru-RU" sz="4000" i="1" dirty="0"/>
              <a:t>ф</a:t>
            </a:r>
            <a:r>
              <a:rPr lang="ru-RU" sz="4000" i="1" dirty="0" smtClean="0"/>
              <a:t>орма № 9 или № 3, или 8;</a:t>
            </a:r>
          </a:p>
          <a:p>
            <a:pPr>
              <a:lnSpc>
                <a:spcPct val="200000"/>
              </a:lnSpc>
            </a:pPr>
            <a:r>
              <a:rPr lang="ru-RU" sz="4000" i="1" dirty="0" smtClean="0"/>
              <a:t>СНИЛС ребенка + копия</a:t>
            </a:r>
            <a:endParaRPr lang="ru-RU" sz="4000" i="1" dirty="0"/>
          </a:p>
        </p:txBody>
      </p:sp>
    </p:spTree>
    <p:extLst>
      <p:ext uri="{BB962C8B-B14F-4D97-AF65-F5344CB8AC3E}">
        <p14:creationId xmlns:p14="http://schemas.microsoft.com/office/powerpoint/2010/main" val="3350533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sz="5400" b="1" i="1" dirty="0" smtClean="0"/>
              <a:t>              Спасибо за внимание!</a:t>
            </a:r>
            <a:endParaRPr lang="ru-RU" sz="5400" b="1" i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65125"/>
            <a:ext cx="2859272" cy="2414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2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latin typeface="Calibri" panose="020F0502020204030204" pitchFamily="34" charset="0"/>
              </a:rPr>
              <a:t>Администрация Гимназии № 441</a:t>
            </a:r>
            <a:endParaRPr lang="ru-RU" dirty="0">
              <a:latin typeface="Calibri" panose="020F050202020403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2000" dirty="0" smtClean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20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2000" dirty="0" smtClean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2000" dirty="0" smtClean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20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2000" dirty="0" smtClean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20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2000" dirty="0" smtClean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20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2000" dirty="0" smtClean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20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2000" dirty="0" smtClean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20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000" dirty="0" smtClean="0"/>
              <a:t>    </a:t>
            </a:r>
            <a:r>
              <a:rPr lang="ru-RU" sz="2000" i="1" dirty="0" smtClean="0"/>
              <a:t>Директор Гимназии: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000" i="1" dirty="0" smtClean="0"/>
              <a:t>    Кулагина Нина Ивановна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000" i="1" dirty="0" smtClean="0"/>
              <a:t>    Тел.: 241-30-73</a:t>
            </a:r>
            <a:endParaRPr lang="ru-RU" sz="2000" i="1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2000" dirty="0" smtClean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20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2000" dirty="0" smtClean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20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2000" dirty="0" smtClean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20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2000" dirty="0" smtClean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20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2000" dirty="0" smtClean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20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2000" dirty="0" smtClean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2000" dirty="0" smtClean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20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000" i="1" dirty="0" smtClean="0"/>
              <a:t>Заместитель директора (начальная школа):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000" i="1" dirty="0" smtClean="0"/>
              <a:t>Петрушевская Наталья Валерьевна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000" i="1" dirty="0" smtClean="0"/>
              <a:t>Тел.: 241-30-71</a:t>
            </a:r>
            <a:endParaRPr lang="ru-RU" sz="2000" i="1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9797" y="1519707"/>
            <a:ext cx="2461385" cy="336493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7215" y="1519707"/>
            <a:ext cx="2006897" cy="3473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739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latin typeface="Calibri" panose="020F0502020204030204" pitchFamily="34" charset="0"/>
              </a:rPr>
              <a:t>Экскурсия по школе</a:t>
            </a:r>
            <a:endParaRPr lang="ru-RU" dirty="0">
              <a:latin typeface="Calibri" panose="020F050202020403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r>
              <a:rPr lang="ru-RU" i="1" dirty="0" smtClean="0"/>
              <a:t>Актовый зал</a:t>
            </a:r>
            <a:endParaRPr lang="ru-RU" i="1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i="1" dirty="0" smtClean="0"/>
              <a:t>Спортивный зал</a:t>
            </a:r>
            <a:endParaRPr lang="ru-RU" i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825625"/>
            <a:ext cx="4194219" cy="314566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2466" y="1825625"/>
            <a:ext cx="4417455" cy="3119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280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latin typeface="Calibri" panose="020F0502020204030204" pitchFamily="34" charset="0"/>
              </a:rPr>
              <a:t>Экскурсия по школе</a:t>
            </a:r>
            <a:endParaRPr lang="ru-RU" dirty="0">
              <a:latin typeface="Calibri" panose="020F050202020403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i="1" dirty="0" smtClean="0"/>
              <a:t>Столовая</a:t>
            </a:r>
            <a:endParaRPr lang="ru-RU" i="1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pPr marL="0" indent="0">
              <a:buNone/>
            </a:pPr>
            <a:r>
              <a:rPr lang="ru-RU" i="1" dirty="0" smtClean="0"/>
              <a:t>Библиотека</a:t>
            </a:r>
            <a:endParaRPr lang="ru-RU" i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622" y="1596980"/>
            <a:ext cx="4795234" cy="359642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4765" y="1596980"/>
            <a:ext cx="4795235" cy="3596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36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latin typeface="Calibri" panose="020F0502020204030204" pitchFamily="34" charset="0"/>
              </a:rPr>
              <a:t>Учителя первых классов </a:t>
            </a:r>
            <a:br>
              <a:rPr lang="ru-RU" dirty="0" smtClean="0">
                <a:latin typeface="Calibri" panose="020F0502020204030204" pitchFamily="34" charset="0"/>
              </a:rPr>
            </a:br>
            <a:r>
              <a:rPr lang="ru-RU" dirty="0" smtClean="0">
                <a:latin typeface="Calibri" panose="020F0502020204030204" pitchFamily="34" charset="0"/>
              </a:rPr>
              <a:t>в 2021-2022 учебном году</a:t>
            </a:r>
            <a:endParaRPr lang="ru-RU" dirty="0">
              <a:latin typeface="Calibri" panose="020F050202020403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1900" dirty="0" smtClean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19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1900" dirty="0" smtClean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1900" dirty="0" smtClean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19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1900" dirty="0" smtClean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19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1900" dirty="0" smtClean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19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1900" dirty="0" smtClean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19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1900" dirty="0" smtClean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19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1900" dirty="0" smtClean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1900" i="1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900" i="1" dirty="0" smtClean="0"/>
              <a:t>             </a:t>
            </a:r>
            <a:r>
              <a:rPr lang="ru-RU" sz="1900" i="1" dirty="0" err="1" smtClean="0"/>
              <a:t>Коцева</a:t>
            </a:r>
            <a:r>
              <a:rPr lang="ru-RU" sz="1900" i="1" dirty="0" smtClean="0"/>
              <a:t> Татьяна Ивановна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900" i="1" dirty="0" smtClean="0"/>
              <a:t>(высшая квалификационная категория)</a:t>
            </a:r>
            <a:endParaRPr lang="ru-RU" sz="1900" i="1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1900" dirty="0" smtClean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19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1900" dirty="0" smtClean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19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1900" dirty="0" smtClean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19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1900" dirty="0" smtClean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19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1900" dirty="0" smtClean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19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1900" dirty="0" smtClean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19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1900" dirty="0" smtClean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19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1900" dirty="0" smtClean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900" dirty="0" smtClean="0"/>
              <a:t>             </a:t>
            </a:r>
            <a:r>
              <a:rPr lang="ru-RU" sz="1900" i="1" dirty="0" err="1" smtClean="0"/>
              <a:t>Чепрова</a:t>
            </a:r>
            <a:r>
              <a:rPr lang="ru-RU" sz="1900" i="1" dirty="0" smtClean="0"/>
              <a:t> Лариса Геннадиевна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900" i="1" dirty="0" smtClean="0"/>
              <a:t>(высшая     квалификационная категория)</a:t>
            </a:r>
            <a:endParaRPr lang="ru-RU" sz="1900" i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6194" y="1843661"/>
            <a:ext cx="2659439" cy="354591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7252" y="1843661"/>
            <a:ext cx="2956718" cy="3545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91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latin typeface="Calibri" panose="020F0502020204030204" pitchFamily="34" charset="0"/>
              </a:rPr>
              <a:t>Учителя первых классов </a:t>
            </a:r>
            <a:br>
              <a:rPr lang="ru-RU" dirty="0" smtClean="0">
                <a:latin typeface="Calibri" panose="020F0502020204030204" pitchFamily="34" charset="0"/>
              </a:rPr>
            </a:br>
            <a:r>
              <a:rPr lang="ru-RU" dirty="0" smtClean="0">
                <a:latin typeface="Calibri" panose="020F0502020204030204" pitchFamily="34" charset="0"/>
              </a:rPr>
              <a:t>в 2021-2022 учебном году</a:t>
            </a:r>
            <a:endParaRPr lang="ru-RU" dirty="0">
              <a:latin typeface="Calibri" panose="020F050202020403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1900" dirty="0" smtClean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19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1900" dirty="0" smtClean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1900" dirty="0" smtClean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19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1900" dirty="0" smtClean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19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1900" dirty="0" smtClean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19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1900" dirty="0" smtClean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19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1900" dirty="0" smtClean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19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1900" dirty="0" smtClean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19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900" i="1" dirty="0" smtClean="0"/>
              <a:t>    Петрушевская Наталья </a:t>
            </a:r>
            <a:r>
              <a:rPr lang="ru-RU" sz="1900" i="1" dirty="0"/>
              <a:t>В</a:t>
            </a:r>
            <a:r>
              <a:rPr lang="ru-RU" sz="1900" i="1" dirty="0" smtClean="0"/>
              <a:t>алерьевна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900" i="1" dirty="0" smtClean="0"/>
              <a:t>(высшая квалификационная категория)</a:t>
            </a:r>
            <a:endParaRPr lang="ru-RU" sz="1900" i="1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1900" dirty="0" smtClean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19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1900" dirty="0" smtClean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19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1900" dirty="0" smtClean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19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1900" dirty="0" smtClean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19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1900" dirty="0" smtClean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19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1900" dirty="0" smtClean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19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1900" dirty="0" smtClean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19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1900" dirty="0" smtClean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900" dirty="0" smtClean="0"/>
              <a:t>                С</a:t>
            </a:r>
            <a:r>
              <a:rPr lang="ru-RU" sz="1900" i="1" dirty="0" smtClean="0"/>
              <a:t>ушко Татьяна Юрьевна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900" i="1" dirty="0" smtClean="0"/>
              <a:t>  (высшая     квалификационная категория)</a:t>
            </a:r>
            <a:endParaRPr lang="ru-RU" sz="1900" i="1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3949" y="1783013"/>
            <a:ext cx="2665347" cy="364176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3077" y="1783013"/>
            <a:ext cx="2721331" cy="3628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285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dirty="0" smtClean="0">
                <a:latin typeface="+mn-lt"/>
              </a:rPr>
              <a:t>Учебно-методический комплекс системы учебников «Школа России» (ФГОС)</a:t>
            </a:r>
            <a:endParaRPr lang="ru-RU" dirty="0">
              <a:latin typeface="+mn-lt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" y="1675316"/>
            <a:ext cx="1721476" cy="230677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9949" y="1655513"/>
            <a:ext cx="1757236" cy="232658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9044" y="3000777"/>
            <a:ext cx="1624049" cy="160456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4756" y="3000777"/>
            <a:ext cx="1624049" cy="160456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60308" y="1512906"/>
            <a:ext cx="1757236" cy="232658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61967" y="3015064"/>
            <a:ext cx="1618848" cy="161884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86" y="1511900"/>
            <a:ext cx="1829073" cy="232658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308172" y="3036200"/>
            <a:ext cx="1604561" cy="1604561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11031" y="4328067"/>
            <a:ext cx="1724827" cy="229747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364879" y="5250666"/>
            <a:ext cx="1365771" cy="1365771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03894" y="4328067"/>
            <a:ext cx="1746475" cy="231233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542380" y="4328067"/>
            <a:ext cx="1789940" cy="2249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935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sz="4900" dirty="0" smtClean="0">
                <a:latin typeface="Calibri" panose="020F0502020204030204" pitchFamily="34" charset="0"/>
              </a:rPr>
              <a:t>Режим </a:t>
            </a:r>
            <a:r>
              <a:rPr lang="ru-RU" sz="4900" dirty="0">
                <a:latin typeface="Calibri" panose="020F0502020204030204" pitchFamily="34" charset="0"/>
              </a:rPr>
              <a:t>дня учащихся </a:t>
            </a:r>
            <a:r>
              <a:rPr lang="ru-RU" sz="4900" dirty="0" smtClean="0">
                <a:latin typeface="Calibri" panose="020F0502020204030204" pitchFamily="34" charset="0"/>
              </a:rPr>
              <a:t>первых классов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91765428"/>
              </p:ext>
            </p:extLst>
          </p:nvPr>
        </p:nvGraphicFramePr>
        <p:xfrm>
          <a:off x="914401" y="2235199"/>
          <a:ext cx="10341734" cy="4151086"/>
        </p:xfrm>
        <a:graphic>
          <a:graphicData uri="http://schemas.openxmlformats.org/drawingml/2006/table">
            <a:tbl>
              <a:tblPr firstRow="1" firstCol="1" bandRow="1"/>
              <a:tblGrid>
                <a:gridCol w="34486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465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4655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38369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i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Уроки</a:t>
                      </a:r>
                      <a:endParaRPr lang="ru-RU" sz="2800" b="1" i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i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 урока</a:t>
                      </a:r>
                      <a:endParaRPr lang="ru-RU" sz="2800" b="1" i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i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9.00 – </a:t>
                      </a:r>
                      <a:r>
                        <a:rPr lang="ru-RU" sz="2800" b="1" i="1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12.40</a:t>
                      </a:r>
                      <a:endParaRPr lang="ru-RU" sz="2800" b="1" i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i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5 уроков</a:t>
                      </a:r>
                      <a:endParaRPr lang="ru-RU" sz="2800" b="1" i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i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9.00 – </a:t>
                      </a:r>
                      <a:r>
                        <a:rPr lang="ru-RU" sz="2800" b="1" i="1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13.40</a:t>
                      </a:r>
                      <a:endParaRPr lang="ru-RU" sz="2800" b="1" i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184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i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Обед, прогулка</a:t>
                      </a:r>
                      <a:endParaRPr lang="ru-RU" sz="2800" b="1" i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12.40 </a:t>
                      </a:r>
                      <a:r>
                        <a:rPr lang="ru-RU" sz="28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– 14.15</a:t>
                      </a:r>
                      <a:endParaRPr lang="ru-RU" sz="2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13.40 </a:t>
                      </a:r>
                      <a:r>
                        <a:rPr lang="ru-RU" sz="28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– 15.15</a:t>
                      </a:r>
                      <a:endParaRPr lang="ru-RU" sz="2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8369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i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Внеурочная деятельность</a:t>
                      </a:r>
                      <a:endParaRPr lang="ru-RU" sz="2800" b="1" i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14.15 – </a:t>
                      </a:r>
                      <a:r>
                        <a:rPr lang="ru-RU" sz="28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16.00</a:t>
                      </a:r>
                      <a:endParaRPr lang="ru-RU" sz="2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15.15 – </a:t>
                      </a:r>
                      <a:r>
                        <a:rPr lang="ru-RU" sz="28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17.00</a:t>
                      </a:r>
                      <a:endParaRPr lang="ru-RU" sz="2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9184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i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ГПД</a:t>
                      </a:r>
                      <a:endParaRPr lang="ru-RU" sz="2800" b="1" i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15.35 – </a:t>
                      </a:r>
                      <a:r>
                        <a:rPr lang="ru-RU" sz="28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18.00</a:t>
                      </a:r>
                      <a:endParaRPr lang="ru-RU" sz="2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16.35 – </a:t>
                      </a:r>
                      <a:r>
                        <a:rPr lang="ru-RU" sz="28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18.00</a:t>
                      </a:r>
                      <a:endParaRPr lang="ru-RU" sz="2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48326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2854</TotalTime>
  <Words>629</Words>
  <Application>Microsoft Office PowerPoint</Application>
  <PresentationFormat>Широкоэкранный</PresentationFormat>
  <Paragraphs>235</Paragraphs>
  <Slides>23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23</vt:i4>
      </vt:variant>
    </vt:vector>
  </HeadingPairs>
  <TitlesOfParts>
    <vt:vector size="29" baseType="lpstr">
      <vt:lpstr>Arial</vt:lpstr>
      <vt:lpstr>Calibri</vt:lpstr>
      <vt:lpstr>Calibri Light</vt:lpstr>
      <vt:lpstr>Times New Roman</vt:lpstr>
      <vt:lpstr>Тема Office</vt:lpstr>
      <vt:lpstr>1_Тема Office</vt:lpstr>
      <vt:lpstr>Информация для родителей будущих первоклассников об организации приема   на 2021 – 2022 учебный год</vt:lpstr>
      <vt:lpstr>  Государственное бюджетное общеобразовательное учреждение  гимназия № 441  Фрунзенского района Санкт-Петербурга    Адрес: улица Олеко Дундича, д. 37 к. 2, литер А.</vt:lpstr>
      <vt:lpstr>Администрация Гимназии № 441</vt:lpstr>
      <vt:lpstr>Экскурсия по школе</vt:lpstr>
      <vt:lpstr>Экскурсия по школе</vt:lpstr>
      <vt:lpstr>Учителя первых классов  в 2021-2022 учебном году</vt:lpstr>
      <vt:lpstr>Учителя первых классов  в 2021-2022 учебном году</vt:lpstr>
      <vt:lpstr>Учебно-методический комплекс системы учебников «Школа России» (ФГОС)</vt:lpstr>
      <vt:lpstr> Режим дня учащихся первых классов </vt:lpstr>
      <vt:lpstr>Особенности  организации обучения первоклассников</vt:lpstr>
      <vt:lpstr>Психологическая  готовность ребенка к школе</vt:lpstr>
      <vt:lpstr>Готовность ребенка к самообслуживанию</vt:lpstr>
      <vt:lpstr>Что необходимо приобрести  для ученика 1 класса?</vt:lpstr>
      <vt:lpstr>Школьная форма (синий цвет)</vt:lpstr>
      <vt:lpstr>Форма для занятий физической культурой</vt:lpstr>
      <vt:lpstr>Медицинский осмотр</vt:lpstr>
      <vt:lpstr>Организация приема в первые классы</vt:lpstr>
      <vt:lpstr>В 2021 году сохраняются основные правила приема в первые классы:</vt:lpstr>
      <vt:lpstr>Микрорайон ГБОУ Гимназии № 441</vt:lpstr>
      <vt:lpstr>Презентация PowerPoint</vt:lpstr>
      <vt:lpstr>Подача электронного заявления </vt:lpstr>
      <vt:lpstr>Подача документов  в общеобразовательное учреждение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Информация для родителей будущих первоклассников</dc:title>
  <dc:creator>Наталья В. Петрушевская</dc:creator>
  <cp:lastModifiedBy>Наталья В. Петрушевская</cp:lastModifiedBy>
  <cp:revision>28</cp:revision>
  <dcterms:created xsi:type="dcterms:W3CDTF">2020-11-09T06:46:13Z</dcterms:created>
  <dcterms:modified xsi:type="dcterms:W3CDTF">2020-11-11T12:53:18Z</dcterms:modified>
</cp:coreProperties>
</file>